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2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3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4.xml" ContentType="application/vnd.openxmlformats-officedocument.presentationml.tags+xml"/>
  <Override PartName="/ppt/notesSlides/notesSlide21.xml" ContentType="application/vnd.openxmlformats-officedocument.presentationml.notesSlide+xml"/>
  <Override PartName="/ppt/tags/tag5.xml" ContentType="application/vnd.openxmlformats-officedocument.presentationml.tags+xml"/>
  <Override PartName="/ppt/notesSlides/notesSlide22.xml" ContentType="application/vnd.openxmlformats-officedocument.presentationml.notesSlide+xml"/>
  <Override PartName="/ppt/tags/tag6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tags/tag7.xml" ContentType="application/vnd.openxmlformats-officedocument.presentationml.tags+xml"/>
  <Override PartName="/ppt/notesSlides/notesSlide36.xml" ContentType="application/vnd.openxmlformats-officedocument.presentationml.notesSlide+xml"/>
  <Override PartName="/ppt/tags/tag8.xml" ContentType="application/vnd.openxmlformats-officedocument.presentationml.tags+xml"/>
  <Override PartName="/ppt/notesSlides/notesSlide37.xml" ContentType="application/vnd.openxmlformats-officedocument.presentationml.notesSlide+xml"/>
  <Override PartName="/ppt/tags/tag9.xml" ContentType="application/vnd.openxmlformats-officedocument.presentationml.tag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9"/>
  </p:notesMasterIdLst>
  <p:sldIdLst>
    <p:sldId id="256" r:id="rId2"/>
    <p:sldId id="257" r:id="rId3"/>
    <p:sldId id="258" r:id="rId4"/>
    <p:sldId id="321" r:id="rId5"/>
    <p:sldId id="259" r:id="rId6"/>
    <p:sldId id="324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310" r:id="rId17"/>
    <p:sldId id="316" r:id="rId18"/>
    <p:sldId id="313" r:id="rId19"/>
    <p:sldId id="314" r:id="rId20"/>
    <p:sldId id="312" r:id="rId21"/>
    <p:sldId id="269" r:id="rId22"/>
    <p:sldId id="270" r:id="rId23"/>
    <p:sldId id="271" r:id="rId24"/>
    <p:sldId id="272" r:id="rId25"/>
    <p:sldId id="273" r:id="rId26"/>
    <p:sldId id="274" r:id="rId27"/>
    <p:sldId id="317" r:id="rId28"/>
    <p:sldId id="275" r:id="rId29"/>
    <p:sldId id="276" r:id="rId30"/>
    <p:sldId id="277" r:id="rId31"/>
    <p:sldId id="309" r:id="rId32"/>
    <p:sldId id="323" r:id="rId33"/>
    <p:sldId id="278" r:id="rId34"/>
    <p:sldId id="279" r:id="rId35"/>
    <p:sldId id="280" r:id="rId36"/>
    <p:sldId id="318" r:id="rId37"/>
    <p:sldId id="281" r:id="rId38"/>
    <p:sldId id="282" r:id="rId39"/>
    <p:sldId id="283" r:id="rId40"/>
    <p:sldId id="284" r:id="rId41"/>
    <p:sldId id="285" r:id="rId42"/>
    <p:sldId id="286" r:id="rId43"/>
    <p:sldId id="322" r:id="rId44"/>
    <p:sldId id="287" r:id="rId45"/>
    <p:sldId id="288" r:id="rId46"/>
    <p:sldId id="289" r:id="rId47"/>
    <p:sldId id="290" r:id="rId48"/>
    <p:sldId id="291" r:id="rId49"/>
    <p:sldId id="292" r:id="rId50"/>
    <p:sldId id="293" r:id="rId51"/>
    <p:sldId id="294" r:id="rId52"/>
    <p:sldId id="295" r:id="rId53"/>
    <p:sldId id="296" r:id="rId54"/>
    <p:sldId id="297" r:id="rId55"/>
    <p:sldId id="319" r:id="rId56"/>
    <p:sldId id="298" r:id="rId57"/>
    <p:sldId id="299" r:id="rId58"/>
    <p:sldId id="300" r:id="rId59"/>
    <p:sldId id="301" r:id="rId60"/>
    <p:sldId id="303" r:id="rId61"/>
    <p:sldId id="320" r:id="rId62"/>
    <p:sldId id="302" r:id="rId63"/>
    <p:sldId id="304" r:id="rId64"/>
    <p:sldId id="305" r:id="rId65"/>
    <p:sldId id="306" r:id="rId66"/>
    <p:sldId id="307" r:id="rId67"/>
    <p:sldId id="308" r:id="rId6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31"/>
    <p:restoredTop sz="82210"/>
  </p:normalViewPr>
  <p:slideViewPr>
    <p:cSldViewPr>
      <p:cViewPr varScale="1">
        <p:scale>
          <a:sx n="89" d="100"/>
          <a:sy n="89" d="100"/>
        </p:scale>
        <p:origin x="273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2166E62-A2BD-4F96-856E-0BFF0F68F5A0}" type="datetimeFigureOut">
              <a:rPr lang="en-US"/>
              <a:pPr>
                <a:defRPr/>
              </a:pPr>
              <a:t>4/15/21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5E41177-4483-4417-9EF4-80A3462B1C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2909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4BE31CA-6D34-4CEA-BA0C-4701B38BB9BE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4152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6D1B107-B413-4A5B-B693-DB9ABAE4DB6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63237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680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4022EA3-A6AD-4C6C-8A81-17B58BA863C3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85922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D2379B9-F342-492D-87B5-C1943773D165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96429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88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885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A776D92-82EA-4B1E-8AA7-EA9752FB2471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13103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C79B418-57A6-46C0-A1FD-3C5A4D73680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00649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08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090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D3FF3D0-BD05-4FA8-A511-EDC35D4C122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68807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Compiler </a:t>
            </a:r>
            <a:r>
              <a:rPr kumimoji="1" lang="zh-CN" altLang="en-US" dirty="0"/>
              <a:t>管</a:t>
            </a:r>
            <a:r>
              <a:rPr kumimoji="1" lang="zh-TW" altLang="en-US" dirty="0"/>
              <a:t> </a:t>
            </a:r>
            <a:r>
              <a:rPr kumimoji="1" lang="en-US" altLang="zh-TW" dirty="0"/>
              <a:t>operator</a:t>
            </a:r>
            <a:r>
              <a:rPr kumimoji="1" lang="zh-TW" altLang="en-US" dirty="0"/>
              <a:t> （喔喔喔有解了）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5E41177-4483-4417-9EF4-80A3462B1C29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953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559F01F-CF0E-4B4D-8D4D-92A3BC3551C8}" type="slidenum">
              <a:rPr lang="en-CA" altLang="en-US">
                <a:latin typeface="Calibri" panose="020F0502020204030204" pitchFamily="34" charset="0"/>
              </a:rPr>
              <a:pPr eaLnBrk="1" hangingPunct="1"/>
              <a:t>18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307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49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49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D233622-A0D8-478F-A679-19DD05D79398}" type="slidenum">
              <a:rPr lang="en-CA" altLang="en-US">
                <a:latin typeface="Calibri" panose="020F0502020204030204" pitchFamily="34" charset="0"/>
              </a:rPr>
              <a:pPr eaLnBrk="1" hangingPunct="1"/>
              <a:t>19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4013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malloc </a:t>
            </a:r>
            <a:r>
              <a:rPr kumimoji="1" lang="zh-CN" altLang="en-US" dirty="0"/>
              <a:t>和</a:t>
            </a:r>
            <a:r>
              <a:rPr kumimoji="1" lang="zh-TW" altLang="en-US" dirty="0"/>
              <a:t> </a:t>
            </a:r>
            <a:r>
              <a:rPr kumimoji="1" lang="en-US" altLang="zh-TW" dirty="0"/>
              <a:t>free </a:t>
            </a:r>
            <a:r>
              <a:rPr kumimoji="1" lang="zh-CN" altLang="en-US" dirty="0"/>
              <a:t>是</a:t>
            </a:r>
            <a:r>
              <a:rPr kumimoji="1" lang="en-US" altLang="zh-CN" dirty="0"/>
              <a:t> functions </a:t>
            </a:r>
            <a:r>
              <a:rPr kumimoji="1" lang="zh-CN" altLang="en-US" dirty="0"/>
              <a:t>不歸</a:t>
            </a:r>
            <a:r>
              <a:rPr kumimoji="1" lang="zh-TW" altLang="en-US" dirty="0"/>
              <a:t> </a:t>
            </a:r>
            <a:r>
              <a:rPr kumimoji="1" lang="en-US" altLang="zh-TW" dirty="0"/>
              <a:t>compiler </a:t>
            </a:r>
            <a:r>
              <a:rPr kumimoji="1" lang="zh-CN" altLang="en-US" dirty="0"/>
              <a:t>管，</a:t>
            </a:r>
            <a:r>
              <a:rPr kumimoji="1" lang="en-US" altLang="zh-CN" dirty="0"/>
              <a:t>compiler </a:t>
            </a:r>
            <a:r>
              <a:rPr kumimoji="1" lang="zh-CN" altLang="en-US" dirty="0"/>
              <a:t>沒辦法幫你整理</a:t>
            </a:r>
            <a:r>
              <a:rPr kumimoji="1" lang="zh-TW" altLang="en-US" dirty="0"/>
              <a:t> </a:t>
            </a:r>
            <a:r>
              <a:rPr kumimoji="1" lang="en-US" altLang="zh-TW" dirty="0"/>
              <a:t>code</a:t>
            </a:r>
            <a:r>
              <a:rPr kumimoji="1" lang="zh-TW" altLang="en-US" dirty="0"/>
              <a:t>，置換成 </a:t>
            </a:r>
            <a:r>
              <a:rPr kumimoji="1" lang="en-US" altLang="zh-TW" dirty="0"/>
              <a:t>initialize </a:t>
            </a:r>
            <a:r>
              <a:rPr kumimoji="1" lang="zh-CN" altLang="en-US" dirty="0"/>
              <a:t>和</a:t>
            </a:r>
            <a:r>
              <a:rPr kumimoji="1" lang="en-US" altLang="zh-CN" dirty="0"/>
              <a:t> delete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5E41177-4483-4417-9EF4-80A3462B1C29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021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FED3CED-6FA5-4006-8FD4-E24AC8B2A265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95856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因爲指標可以指到變數位置，因此其實也可以產生沒有</a:t>
            </a:r>
            <a:r>
              <a:rPr lang="en-US" altLang="zh-CN" dirty="0"/>
              <a:t> id </a:t>
            </a:r>
            <a:r>
              <a:rPr lang="zh-CN" altLang="en-US" dirty="0"/>
              <a:t>的變數</a:t>
            </a:r>
            <a:endParaRPr lang="en-US" dirty="0"/>
          </a:p>
        </p:txBody>
      </p:sp>
      <p:sp>
        <p:nvSpPr>
          <p:cNvPr id="8192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0C5EA25-8965-4717-AC92-C06E31802149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05952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294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19177F8-B663-4E79-A37A-D17117BCE9A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99066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39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39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E9E3907-54D0-4DC5-B254-43BB80874EA7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35580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49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49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D359E71-AE17-41CC-A82D-344367024A79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08332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60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58F11A6-BC5C-497F-A4ED-1D55632EA04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80273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704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95CFEAB-1284-4935-96CF-F9CEA041DA85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29873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9A8F484-2CF5-4A65-8B9D-B10BBD062F4D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43141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90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8909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0F80663-884E-4945-A0F2-94014BCF3943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41607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01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01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32FC128-EBBD-494B-956C-FD6B9A7E2517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73605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5E41177-4483-4417-9EF4-80A3462B1C29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920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06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7CD4D90-A3ED-44A0-BDB7-48001A87AB31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55568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11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自己管理記憶體是仍是重要的事，因為記憶體不是無窮無盡，總會有消耗完的一天</a:t>
            </a:r>
            <a:endParaRPr lang="en-US" dirty="0"/>
          </a:p>
        </p:txBody>
      </p:sp>
      <p:sp>
        <p:nvSpPr>
          <p:cNvPr id="9114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665C550-26DE-4056-A714-523F189949AA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36446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21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3A95666-21C0-49B5-944F-EC0BC1B8D8DD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71078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31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迷途指標，他指向的位置沒有東西</a:t>
            </a:r>
            <a:endParaRPr lang="en-US" altLang="zh-CN" dirty="0"/>
          </a:p>
          <a:p>
            <a:pPr eaLnBrk="1" hangingPunct="1">
              <a:spcBef>
                <a:spcPct val="0"/>
              </a:spcBef>
            </a:pPr>
            <a:r>
              <a:rPr lang="en-US" dirty="0"/>
              <a:t>C++ </a:t>
            </a:r>
            <a:r>
              <a:rPr lang="zh-CN" altLang="en-US" dirty="0"/>
              <a:t>不會幫你檢查這個，自己要小心</a:t>
            </a:r>
            <a:endParaRPr lang="en-US" dirty="0"/>
          </a:p>
        </p:txBody>
      </p:sp>
      <p:sp>
        <p:nvSpPr>
          <p:cNvPr id="9318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0250B3A-181A-4F15-A2F4-29009E060D3C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65814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42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421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1C81B5E-5E22-4316-8763-6D1E95E7B094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82429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52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這個資料結構也講過很多次</a:t>
            </a:r>
            <a:endParaRPr lang="en-US" dirty="0"/>
          </a:p>
        </p:txBody>
      </p:sp>
      <p:sp>
        <p:nvSpPr>
          <p:cNvPr id="952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463F4C9-A868-4414-BCF5-88080EB8EFEA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91992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這其實就是我之前有提到的</a:t>
            </a:r>
            <a:r>
              <a:rPr lang="en-US" altLang="zh-CN" dirty="0"/>
              <a:t> C </a:t>
            </a:r>
            <a:r>
              <a:rPr lang="zh-CN" altLang="en-US" dirty="0"/>
              <a:t>沒有</a:t>
            </a:r>
            <a:r>
              <a:rPr lang="zh-TW" altLang="en-US" dirty="0"/>
              <a:t> </a:t>
            </a:r>
            <a:r>
              <a:rPr lang="en-US" altLang="zh-TW" dirty="0"/>
              <a:t>call by reference</a:t>
            </a:r>
            <a:r>
              <a:rPr lang="zh-TW" altLang="en-US" dirty="0"/>
              <a:t>，</a:t>
            </a:r>
            <a:r>
              <a:rPr lang="en-US" altLang="zh-TW" dirty="0"/>
              <a:t>pointer </a:t>
            </a:r>
            <a:r>
              <a:rPr lang="zh-CN" altLang="en-US" dirty="0"/>
              <a:t>雖然能改到</a:t>
            </a:r>
            <a:r>
              <a:rPr lang="zh-TW" altLang="en-US" dirty="0"/>
              <a:t> </a:t>
            </a:r>
            <a:r>
              <a:rPr lang="en-US" altLang="zh-TW" dirty="0"/>
              <a:t>value</a:t>
            </a:r>
            <a:r>
              <a:rPr lang="zh-TW" altLang="en-US" dirty="0"/>
              <a:t>，但是他其實是</a:t>
            </a:r>
            <a:r>
              <a:rPr lang="en-US" altLang="zh-TW" dirty="0"/>
              <a:t> call by value </a:t>
            </a:r>
            <a:r>
              <a:rPr lang="zh-TW" altLang="en-US" dirty="0"/>
              <a:t>的概念</a:t>
            </a:r>
            <a:endParaRPr lang="en-US" dirty="0"/>
          </a:p>
        </p:txBody>
      </p:sp>
      <p:sp>
        <p:nvSpPr>
          <p:cNvPr id="962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0BA9917-DCC6-41A5-AF61-D59183C3961E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71851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72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728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27399A8-2C47-479D-B131-D8E8735B2EEA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86388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83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830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A133644-9AE3-40CF-A7C3-530BBE2C5DB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307109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93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9933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2999597-F178-4920-A1CD-C182F4FE66BB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936752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0035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D7BDCA-4E87-40E4-99DF-139465C0AA97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7556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06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7CD4D90-A3ED-44A0-BDB7-48001A87AB31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13446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0035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D7BDCA-4E87-40E4-99DF-139465C0AA97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524026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13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013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3B431FC-FDD9-4C9E-BECA-8B2435499BDC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819957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Array a </a:t>
            </a:r>
            <a:r>
              <a:rPr lang="zh-CN" altLang="en-US" dirty="0"/>
              <a:t>雖然也是指標，但他是不能改動裡面的值（不能改指其他地方）</a:t>
            </a:r>
            <a:endParaRPr lang="en-US" dirty="0"/>
          </a:p>
        </p:txBody>
      </p:sp>
      <p:sp>
        <p:nvSpPr>
          <p:cNvPr id="10240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5537097-F981-4A08-96D7-72A2344299F4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045677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34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0342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2B5F19C-C507-4A7C-876C-6E0AF0E6321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988985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什麼情況下會用到</a:t>
            </a:r>
            <a:r>
              <a:rPr lang="en-US" altLang="zh-CN" dirty="0"/>
              <a:t> Dynamic array</a:t>
            </a:r>
            <a:r>
              <a:rPr lang="zh-CN" altLang="en-US" dirty="0"/>
              <a:t>，就是當你不確定大小的時候</a:t>
            </a:r>
            <a:endParaRPr lang="en-US" dirty="0"/>
          </a:p>
        </p:txBody>
      </p:sp>
      <p:sp>
        <p:nvSpPr>
          <p:cNvPr id="10445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5615387-27F6-469F-9C66-997C0BF4DA8E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856333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54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0547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40D369F-0D57-45DE-AD9C-17D3385CE49E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631580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0650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DBA4717-23C8-4CC3-B691-4FF4E574C34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053665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75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0752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D0C28BA-9CFD-467F-BA3A-294AFBCBBBD9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0381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sz="1200" dirty="0"/>
              <a:t>問他們</a:t>
            </a:r>
            <a:r>
              <a:rPr lang="zh-TW" altLang="en-US" sz="1200" dirty="0"/>
              <a:t> </a:t>
            </a:r>
            <a:r>
              <a:rPr lang="en-US" altLang="zh-TW" sz="1200" dirty="0"/>
              <a:t>d + 1 </a:t>
            </a:r>
            <a:r>
              <a:rPr lang="zh-CN" altLang="en-US" sz="1200" dirty="0"/>
              <a:t>會變成什麼</a:t>
            </a:r>
            <a:endParaRPr lang="en-US" altLang="zh-CN" sz="1200" dirty="0"/>
          </a:p>
          <a:p>
            <a:pPr eaLnBrk="1" hangingPunct="1">
              <a:spcBef>
                <a:spcPct val="0"/>
              </a:spcBef>
            </a:pPr>
            <a:r>
              <a:rPr lang="zh-CN" altLang="en-US" sz="1200" dirty="0"/>
              <a:t>假設原本</a:t>
            </a:r>
            <a:r>
              <a:rPr lang="zh-TW" altLang="en-US" sz="1200" dirty="0"/>
              <a:t>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0xb9ace0, 0xb9ace8</a:t>
            </a:r>
          </a:p>
          <a:p>
            <a:pPr eaLnBrk="1" hangingPunct="1">
              <a:spcBef>
                <a:spcPct val="0"/>
              </a:spcBef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type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呢？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eaLnBrk="1" hangingPunct="1">
              <a:spcBef>
                <a:spcPct val="0"/>
              </a:spcBef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那就會是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0xb9ace0, 0xb9ace4 </a:t>
            </a:r>
            <a:endParaRPr lang="en-US" altLang="zh-TW" sz="1200" dirty="0"/>
          </a:p>
          <a:p>
            <a:pPr eaLnBrk="1" hangingPunct="1">
              <a:spcBef>
                <a:spcPct val="0"/>
              </a:spcBef>
            </a:pPr>
            <a:r>
              <a:rPr lang="en-US" altLang="zh-TW" sz="1200" dirty="0"/>
              <a:t>in fact, +1 </a:t>
            </a:r>
            <a:r>
              <a:rPr lang="en-US" altLang="zh-TW" sz="1200" dirty="0">
                <a:sym typeface="Wingdings" pitchFamily="2" charset="2"/>
              </a:rPr>
              <a:t> +4 in address</a:t>
            </a:r>
            <a:endParaRPr lang="en-US" dirty="0"/>
          </a:p>
        </p:txBody>
      </p:sp>
      <p:sp>
        <p:nvSpPr>
          <p:cNvPr id="10854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9BBCE99-0C22-48AA-B7CA-0D0321AD0BD0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609871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其實你也不能拿兩個</a:t>
            </a:r>
            <a:r>
              <a:rPr lang="en-US" altLang="zh-CN" dirty="0"/>
              <a:t> </a:t>
            </a:r>
            <a:r>
              <a:rPr lang="en-US" altLang="zh-CN" dirty="0" err="1"/>
              <a:t>ptr</a:t>
            </a:r>
            <a:r>
              <a:rPr lang="en-US" altLang="zh-CN" dirty="0"/>
              <a:t> </a:t>
            </a:r>
            <a:r>
              <a:rPr lang="zh-CN" altLang="en-US" dirty="0"/>
              <a:t>相加</a:t>
            </a:r>
            <a:r>
              <a:rPr lang="zh-TW" altLang="en-US" dirty="0"/>
              <a:t>或相減</a:t>
            </a:r>
            <a:endParaRPr lang="en-US" dirty="0"/>
          </a:p>
        </p:txBody>
      </p:sp>
      <p:sp>
        <p:nvSpPr>
          <p:cNvPr id="1095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8B972AC-B995-4F25-8D96-CFE3380D223B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0051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812EA70-3D25-4286-8F78-6AD95448CB0C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263929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105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94CAA78-2074-42B4-9F15-241F8536EB5D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429125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16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1162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E5A8458-FF45-4869-9095-C0686B858D83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923035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Cascading </a:t>
            </a:r>
            <a:r>
              <a:rPr lang="zh-CN" altLang="en-US" dirty="0"/>
              <a:t>用</a:t>
            </a:r>
            <a:r>
              <a:rPr lang="en-US" altLang="zh-CN" dirty="0"/>
              <a:t> return this </a:t>
            </a:r>
            <a:r>
              <a:rPr lang="zh-CN" altLang="en-US" dirty="0"/>
              <a:t>來完成</a:t>
            </a:r>
            <a:endParaRPr lang="en-US" dirty="0"/>
          </a:p>
        </p:txBody>
      </p:sp>
      <p:sp>
        <p:nvSpPr>
          <p:cNvPr id="11264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2991EBC-DE9D-421D-8800-07439CF4F00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351446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寫等於的</a:t>
            </a:r>
            <a:r>
              <a:rPr lang="en-US" altLang="zh-CN" dirty="0"/>
              <a:t> operator overloading </a:t>
            </a:r>
            <a:r>
              <a:rPr lang="zh-CN" altLang="en-US" dirty="0"/>
              <a:t>要非常非常小心</a:t>
            </a:r>
            <a:endParaRPr lang="en-US" dirty="0"/>
          </a:p>
        </p:txBody>
      </p:sp>
      <p:sp>
        <p:nvSpPr>
          <p:cNvPr id="1136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7ECC4C3-8ADC-4BBD-936D-9D1E0324DE28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218349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11469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4393979-DA64-4CE1-ADC1-CA4E777076DD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61528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Default </a:t>
            </a:r>
            <a:r>
              <a:rPr lang="zh-CN" altLang="en-US" dirty="0"/>
              <a:t>會帶你住套房</a:t>
            </a:r>
            <a:endParaRPr lang="en-US" dirty="0"/>
          </a:p>
        </p:txBody>
      </p:sp>
      <p:sp>
        <p:nvSpPr>
          <p:cNvPr id="11674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E1AE4E5-FC05-4811-9DCD-436DECD67018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156255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157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1007A4A-35FC-4339-99E4-AB794B529233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768449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157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1007A4A-35FC-4339-99E4-AB794B529233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462595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77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177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A3FD870-8245-469F-A6AD-793A06C4824A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885433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波浪符號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Tilde</a:t>
            </a:r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問一個問題，可以用</a:t>
            </a:r>
            <a:r>
              <a:rPr lang="en-US" altLang="zh-CN" dirty="0"/>
              <a:t> free </a:t>
            </a:r>
            <a:r>
              <a:rPr lang="zh-CN" altLang="en-US" dirty="0"/>
              <a:t>嗎？</a:t>
            </a:r>
            <a:endParaRPr lang="en-US" dirty="0"/>
          </a:p>
        </p:txBody>
      </p:sp>
      <p:sp>
        <p:nvSpPr>
          <p:cNvPr id="11878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01A6233-240C-45D3-A405-DACFA48C04F2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1063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W" dirty="0"/>
              <a:t>C++ error</a:t>
            </a:r>
          </a:p>
          <a:p>
            <a:r>
              <a:rPr lang="en-TW" dirty="0"/>
              <a:t>C warning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5E41177-4483-4417-9EF4-80A3462B1C29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88015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98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拜託請寫</a:t>
            </a:r>
            <a:r>
              <a:rPr lang="zh-TW" altLang="en-US" dirty="0"/>
              <a:t> </a:t>
            </a:r>
            <a:r>
              <a:rPr lang="en-US" altLang="zh-TW" dirty="0"/>
              <a:t>copy constructor </a:t>
            </a:r>
            <a:r>
              <a:rPr lang="zh-CN" altLang="en-US" dirty="0"/>
              <a:t>和</a:t>
            </a:r>
            <a:r>
              <a:rPr lang="zh-TW" altLang="en-US" dirty="0"/>
              <a:t> </a:t>
            </a:r>
            <a:r>
              <a:rPr lang="en-US" altLang="zh-TW" dirty="0"/>
              <a:t>=</a:t>
            </a:r>
            <a:endParaRPr lang="en-US" dirty="0"/>
          </a:p>
        </p:txBody>
      </p:sp>
      <p:sp>
        <p:nvSpPr>
          <p:cNvPr id="11981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F298484-DBDD-419F-8D9C-CA14F01B99F5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050753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208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5418D28-2667-466C-A821-210B6EFD6670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943120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18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218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24E25BF-88FC-45AB-B4CC-4999528E946A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92224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27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270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08A255D-A97B-458B-B3F3-2639E14A162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22384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雖然</a:t>
            </a:r>
            <a:r>
              <a:rPr lang="zh-TW" altLang="en-US" dirty="0"/>
              <a:t> </a:t>
            </a:r>
            <a:r>
              <a:rPr lang="en-US" altLang="zh-TW" dirty="0"/>
              <a:t>pointer </a:t>
            </a:r>
            <a:r>
              <a:rPr lang="zh-CN" altLang="en-US" dirty="0"/>
              <a:t>存的</a:t>
            </a:r>
            <a:r>
              <a:rPr lang="zh-TW" altLang="en-US" dirty="0"/>
              <a:t> </a:t>
            </a:r>
            <a:r>
              <a:rPr lang="en-US" altLang="zh-TW" dirty="0"/>
              <a:t>address </a:t>
            </a:r>
            <a:r>
              <a:rPr lang="zh-CN" altLang="en-US" dirty="0"/>
              <a:t>實際上</a:t>
            </a:r>
            <a:r>
              <a:rPr lang="zh-TW" altLang="en-US" dirty="0"/>
              <a:t>是 </a:t>
            </a:r>
            <a:r>
              <a:rPr lang="en-US" altLang="zh-TW" dirty="0" err="1"/>
              <a:t>int</a:t>
            </a:r>
            <a:r>
              <a:rPr lang="zh-TW" altLang="en-US" dirty="0"/>
              <a:t>，</a:t>
            </a:r>
            <a:r>
              <a:rPr lang="zh-CN" altLang="en-US" dirty="0"/>
              <a:t>但</a:t>
            </a:r>
            <a:r>
              <a:rPr lang="zh-TW" altLang="en-US" dirty="0"/>
              <a:t> </a:t>
            </a:r>
            <a:r>
              <a:rPr lang="en-US" dirty="0"/>
              <a:t>C++ </a:t>
            </a:r>
            <a:r>
              <a:rPr lang="zh-CN" altLang="en-US" dirty="0"/>
              <a:t>不把它當作</a:t>
            </a:r>
            <a:r>
              <a:rPr lang="zh-TW" altLang="en-US" dirty="0"/>
              <a:t> </a:t>
            </a:r>
            <a:r>
              <a:rPr lang="en-US" altLang="zh-TW" dirty="0" err="1"/>
              <a:t>int</a:t>
            </a:r>
            <a:r>
              <a:rPr lang="zh-TW" altLang="en-US" dirty="0"/>
              <a:t>，只把它當成是 </a:t>
            </a:r>
            <a:r>
              <a:rPr lang="en-US" altLang="zh-TW" dirty="0"/>
              <a:t>address</a:t>
            </a:r>
            <a:r>
              <a:rPr lang="zh-TW" altLang="en-US" dirty="0"/>
              <a:t>，不能用 </a:t>
            </a:r>
            <a:r>
              <a:rPr lang="en-US" altLang="zh-TW" dirty="0" err="1"/>
              <a:t>int</a:t>
            </a:r>
            <a:r>
              <a:rPr lang="en-US" altLang="zh-TW" dirty="0"/>
              <a:t> </a:t>
            </a:r>
            <a:r>
              <a:rPr lang="zh-CN" altLang="en-US" dirty="0"/>
              <a:t>的運算方式</a:t>
            </a:r>
            <a:endParaRPr lang="en-US" altLang="zh-TW" dirty="0"/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2806D82-27BF-4F80-8992-6CEC5C192377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16330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A47326A-21F4-4D7F-922D-1A2FCB7528A6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1033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9D5413-9A82-43F1-AA83-8EB2CA03B5F7}" type="datetime1">
              <a:rPr lang="en-US"/>
              <a:pPr>
                <a:defRPr/>
              </a:pPr>
              <a:t>4/15/21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10-</a:t>
            </a:r>
            <a:fld id="{6A19EAD2-BD79-4DCA-8D2B-8389251D12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166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548CA2-CBEA-4CD5-8B37-3B00A0CC9330}" type="datetime1">
              <a:rPr lang="en-US"/>
              <a:pPr>
                <a:defRPr/>
              </a:pPr>
              <a:t>4/15/21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10-</a:t>
            </a:r>
            <a:fld id="{1BF114C1-D870-4C1A-BA06-878DDF0374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20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22411D-996E-4F38-9610-DC4E369B714D}" type="datetime1">
              <a:rPr lang="en-US"/>
              <a:pPr>
                <a:defRPr/>
              </a:pPr>
              <a:t>4/15/21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10-</a:t>
            </a:r>
            <a:fld id="{F404A225-2454-4357-A0A0-867FCBD9AC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429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>
          <a:xfrm>
            <a:off x="4876800" y="6324600"/>
            <a:ext cx="914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A71CC3-DE69-49FF-870F-85CD3433B464}" type="datetime1">
              <a:rPr lang="en-US"/>
              <a:pPr>
                <a:defRPr/>
              </a:pPr>
              <a:t>4/15/21</a:t>
            </a:fld>
            <a:endParaRPr lang="en-US" dirty="0"/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10-</a:t>
            </a:r>
            <a:fld id="{289787A2-8C5A-43EF-B0B7-DAA4A39391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2"/>
          </p:nvPr>
        </p:nvSpPr>
        <p:spPr>
          <a:xfrm>
            <a:off x="457200" y="6340475"/>
            <a:ext cx="43434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44473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A501FD-4BE5-4636-8641-29F90C839692}" type="datetime1">
              <a:rPr lang="en-US"/>
              <a:pPr>
                <a:defRPr/>
              </a:pPr>
              <a:t>4/15/21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10-</a:t>
            </a:r>
            <a:fld id="{CF2C3841-2105-465A-A39B-20A2CF5337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3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D5F2A5-256C-48D4-AD63-0F1A4B6CFED1}" type="datetime1">
              <a:rPr lang="en-US"/>
              <a:pPr>
                <a:defRPr/>
              </a:pPr>
              <a:t>4/15/21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10-</a:t>
            </a:r>
            <a:fld id="{34AF377B-6F17-44DD-BDC2-B5BCE700FF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38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0253BB-1F78-42EE-8D33-6178A641EFEF}" type="datetime1">
              <a:rPr lang="en-US"/>
              <a:pPr>
                <a:defRPr/>
              </a:pPr>
              <a:t>4/15/21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10-</a:t>
            </a:r>
            <a:fld id="{45A0D899-B0F2-49FC-8047-1FCADE0FC3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960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1D18A2-6E49-49A1-A88C-AF1607649BBF}" type="datetime1">
              <a:rPr lang="en-US"/>
              <a:pPr>
                <a:defRPr/>
              </a:pPr>
              <a:t>4/15/21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10-</a:t>
            </a:r>
            <a:fld id="{2DB06DA2-88A5-45A6-96A1-47306C688B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30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136CF6-AC7F-4DFD-AD5A-B1EFF4269855}" type="datetime1">
              <a:rPr lang="en-US"/>
              <a:pPr>
                <a:defRPr/>
              </a:pPr>
              <a:t>4/15/21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10-</a:t>
            </a:r>
            <a:fld id="{76A36B23-D806-4615-85ED-00903443F7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594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72CAD2-56A2-4C63-8C96-A6BD11C7A56D}" type="datetime1">
              <a:rPr lang="en-US"/>
              <a:pPr>
                <a:defRPr/>
              </a:pPr>
              <a:t>4/15/21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10-</a:t>
            </a:r>
            <a:fld id="{B63C45C1-6562-4DEE-B84B-DDA3CBA370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823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1D9E28-B4B4-4A90-ABF1-6A8FC1D19843}" type="datetime1">
              <a:rPr lang="en-US"/>
              <a:pPr>
                <a:defRPr/>
              </a:pPr>
              <a:t>4/15/21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10-</a:t>
            </a:r>
            <a:fld id="{CBE16656-CDE8-41A5-91E7-6E48F420D5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87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48200" y="6340475"/>
            <a:ext cx="91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69FB367-E69D-450F-88DB-B2D62691D8EA}" type="datetime1">
              <a:rPr lang="en-US"/>
              <a:pPr>
                <a:defRPr/>
              </a:pPr>
              <a:t>4/15/21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1-</a:t>
            </a:r>
            <a:fld id="{B5E4738F-0518-449B-A325-960E763028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Picture 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6986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_8-ht2AKyH4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7.xml"/><Relationship Id="rId4" Type="http://schemas.openxmlformats.org/officeDocument/2006/relationships/image" Target="../media/image1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8.xml"/><Relationship Id="rId4" Type="http://schemas.openxmlformats.org/officeDocument/2006/relationships/image" Target="../media/image2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9.xml"/><Relationship Id="rId4" Type="http://schemas.openxmlformats.org/officeDocument/2006/relationships/image" Target="../media/image2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ctrTitle"/>
          </p:nvPr>
        </p:nvSpPr>
        <p:spPr>
          <a:xfrm>
            <a:off x="5638800" y="457200"/>
            <a:ext cx="3276600" cy="1470025"/>
          </a:xfrm>
        </p:spPr>
        <p:txBody>
          <a:bodyPr/>
          <a:lstStyle/>
          <a:p>
            <a:pPr eaLnBrk="1" hangingPunct="1"/>
            <a:r>
              <a:rPr lang="en-US"/>
              <a:t>Chapter </a:t>
            </a:r>
            <a:r>
              <a:rPr lang="en-US" dirty="0"/>
              <a:t>10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1905000"/>
            <a:ext cx="335280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Pointers and Dynamic Arrays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715000" y="6427788"/>
            <a:ext cx="25908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100" dirty="0">
                <a:latin typeface="Calibri" pitchFamily="34" charset="0"/>
              </a:rPr>
              <a:t>Copyright © 2017 Pearson Education, Ltd. All rights reserved. </a:t>
            </a:r>
            <a:endParaRPr lang="en-CA" sz="1100" dirty="0">
              <a:latin typeface="Calibr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253"/>
            <a:ext cx="5562600" cy="687643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Pointing to …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 err="1"/>
              <a:t>int</a:t>
            </a:r>
            <a:r>
              <a:rPr lang="en-US" sz="2800" dirty="0"/>
              <a:t> *p1, *p2, v1, v2;</a:t>
            </a:r>
            <a:br>
              <a:rPr lang="en-US" sz="2800" dirty="0"/>
            </a:br>
            <a:r>
              <a:rPr lang="en-US" sz="2800" dirty="0">
                <a:solidFill>
                  <a:srgbClr val="0070C0"/>
                </a:solidFill>
              </a:rPr>
              <a:t>p1 = &amp;v1;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Sets pointer variable p1 to "point to" </a:t>
            </a:r>
            <a:r>
              <a:rPr lang="en-US" sz="2400" dirty="0" err="1"/>
              <a:t>int</a:t>
            </a:r>
            <a:r>
              <a:rPr lang="en-US" sz="2400" dirty="0"/>
              <a:t> </a:t>
            </a:r>
            <a:br>
              <a:rPr lang="en-US" sz="2400" dirty="0"/>
            </a:br>
            <a:r>
              <a:rPr lang="en-US" sz="2400" dirty="0"/>
              <a:t>variable v1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Operator, </a:t>
            </a:r>
            <a:r>
              <a:rPr lang="en-US" sz="2800" dirty="0">
                <a:solidFill>
                  <a:srgbClr val="0070C0"/>
                </a:solidFill>
              </a:rPr>
              <a:t>&amp;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Determines "</a:t>
            </a:r>
            <a:r>
              <a:rPr lang="en-US" sz="2400" dirty="0">
                <a:solidFill>
                  <a:srgbClr val="C00000"/>
                </a:solidFill>
              </a:rPr>
              <a:t>address of</a:t>
            </a:r>
            <a:r>
              <a:rPr lang="en-US" sz="2400" dirty="0"/>
              <a:t>" variable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Read like: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"p1 equals address of v1"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Or "p1 points to v1"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EA8E5A8B-CB46-40F8-BAA0-5B9A6AD0BC90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Pointing to …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Recall:</a:t>
            </a:r>
            <a:br>
              <a:rPr lang="en-US" sz="2800" dirty="0"/>
            </a:br>
            <a:r>
              <a:rPr lang="en-US" sz="2400" dirty="0" err="1"/>
              <a:t>int</a:t>
            </a:r>
            <a:r>
              <a:rPr lang="en-US" sz="2400" dirty="0"/>
              <a:t> *p1, *p2, v1, v2;</a:t>
            </a:r>
            <a:br>
              <a:rPr lang="en-US" sz="2400" dirty="0"/>
            </a:br>
            <a:r>
              <a:rPr lang="en-US" sz="2400" dirty="0"/>
              <a:t>p1 = &amp;v1;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Two ways </a:t>
            </a:r>
            <a:r>
              <a:rPr lang="en-US" sz="2800" dirty="0"/>
              <a:t>to refer to v1 now: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Variable v1 itself:</a:t>
            </a:r>
            <a:br>
              <a:rPr lang="en-US" sz="2400" dirty="0"/>
            </a:br>
            <a:r>
              <a:rPr lang="en-US" sz="2400" dirty="0" err="1"/>
              <a:t>cout</a:t>
            </a:r>
            <a:r>
              <a:rPr lang="en-US" sz="2400" dirty="0"/>
              <a:t> &lt;&lt; v1;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Via pointer p1:</a:t>
            </a:r>
            <a:br>
              <a:rPr lang="en-US" sz="2400" dirty="0"/>
            </a:br>
            <a:r>
              <a:rPr lang="en-US" sz="2400" dirty="0" err="1"/>
              <a:t>cout</a:t>
            </a:r>
            <a:r>
              <a:rPr lang="en-US" sz="2400" dirty="0"/>
              <a:t> *p1;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Dereference</a:t>
            </a:r>
            <a:r>
              <a:rPr lang="en-US" sz="2800" dirty="0"/>
              <a:t> operator, </a:t>
            </a:r>
            <a:r>
              <a:rPr lang="en-US" sz="2800" dirty="0">
                <a:solidFill>
                  <a:srgbClr val="0070C0"/>
                </a:solidFill>
              </a:rPr>
              <a:t>*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Pointer variable "</a:t>
            </a:r>
            <a:r>
              <a:rPr lang="en-US" sz="2400" dirty="0" err="1"/>
              <a:t>derereferenced</a:t>
            </a:r>
            <a:r>
              <a:rPr lang="en-US" sz="2400" dirty="0"/>
              <a:t>"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Means: "Get data that p1 points to"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E0CD8511-B875-411A-BF04-76BBFB138E29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"Pointing to" Example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Consider:</a:t>
            </a:r>
            <a:br>
              <a:rPr lang="en-US" sz="2800" dirty="0"/>
            </a:br>
            <a:r>
              <a:rPr lang="en-US" sz="2400" dirty="0"/>
              <a:t>v1 = 0;</a:t>
            </a:r>
            <a:br>
              <a:rPr lang="en-US" sz="2400" dirty="0"/>
            </a:br>
            <a:r>
              <a:rPr lang="en-US" sz="2400" dirty="0"/>
              <a:t>p1 = &amp;v1;</a:t>
            </a:r>
            <a:br>
              <a:rPr lang="en-US" sz="2400" dirty="0"/>
            </a:br>
            <a:r>
              <a:rPr lang="en-US" sz="2400" dirty="0"/>
              <a:t>*p1 = 42;</a:t>
            </a:r>
            <a:br>
              <a:rPr lang="en-US" sz="2400" dirty="0"/>
            </a:br>
            <a:r>
              <a:rPr lang="en-US" sz="2400" dirty="0" err="1"/>
              <a:t>cout</a:t>
            </a:r>
            <a:r>
              <a:rPr lang="en-US" sz="2400" dirty="0"/>
              <a:t> &lt;&lt; v1 &lt;&lt; </a:t>
            </a:r>
            <a:r>
              <a:rPr lang="en-US" sz="2400" dirty="0" err="1"/>
              <a:t>endl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dirty="0" err="1"/>
              <a:t>cout</a:t>
            </a:r>
            <a:r>
              <a:rPr lang="en-US" sz="2400" dirty="0"/>
              <a:t> &lt;&lt; *p1 &lt;&lt; </a:t>
            </a:r>
            <a:r>
              <a:rPr lang="en-US" sz="2400" dirty="0" err="1"/>
              <a:t>endl</a:t>
            </a:r>
            <a:r>
              <a:rPr lang="en-US" sz="2400" dirty="0"/>
              <a:t>;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Produces output:</a:t>
            </a:r>
            <a:br>
              <a:rPr lang="en-US" sz="2800" dirty="0"/>
            </a:br>
            <a:r>
              <a:rPr lang="en-US" sz="2800" dirty="0"/>
              <a:t>42</a:t>
            </a:r>
            <a:br>
              <a:rPr lang="en-US" sz="2800" dirty="0"/>
            </a:br>
            <a:r>
              <a:rPr lang="en-US" sz="2800" dirty="0"/>
              <a:t>42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p1 and v1 </a:t>
            </a:r>
            <a:r>
              <a:rPr lang="en-US" sz="2800" dirty="0">
                <a:solidFill>
                  <a:srgbClr val="0070C0"/>
                </a:solidFill>
              </a:rPr>
              <a:t>refer to same variable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EDBF38D0-5B04-40A4-BA45-F2B49D612ED0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&amp; Operator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eaLnBrk="1" hangingPunct="1"/>
            <a:r>
              <a:rPr lang="en-US" dirty="0"/>
              <a:t>The </a:t>
            </a:r>
            <a:r>
              <a:rPr lang="en-US" dirty="0">
                <a:solidFill>
                  <a:srgbClr val="C00000"/>
                </a:solidFill>
              </a:rPr>
              <a:t>"address of" operator</a:t>
            </a:r>
          </a:p>
          <a:p>
            <a:pPr lvl="1" eaLnBrk="1" hangingPunct="1"/>
            <a:r>
              <a:rPr lang="en-US" dirty="0">
                <a:solidFill>
                  <a:srgbClr val="0070C0"/>
                </a:solidFill>
              </a:rPr>
              <a:t>p = &amp;a;</a:t>
            </a:r>
          </a:p>
          <a:p>
            <a:pPr eaLnBrk="1" hangingPunct="1">
              <a:spcBef>
                <a:spcPct val="50000"/>
              </a:spcBef>
            </a:pPr>
            <a:r>
              <a:rPr lang="en-US" dirty="0"/>
              <a:t>Also used to specify </a:t>
            </a:r>
            <a:r>
              <a:rPr lang="en-US" dirty="0">
                <a:solidFill>
                  <a:srgbClr val="C00000"/>
                </a:solidFill>
              </a:rPr>
              <a:t>call-by-reference </a:t>
            </a:r>
            <a:r>
              <a:rPr lang="en-US" dirty="0"/>
              <a:t>parameter</a:t>
            </a:r>
          </a:p>
          <a:p>
            <a:pPr lvl="1" eaLnBrk="1" hangingPunct="1"/>
            <a:r>
              <a:rPr lang="en-US" altLang="zh-TW" dirty="0">
                <a:solidFill>
                  <a:srgbClr val="0070C0"/>
                </a:solidFill>
              </a:rPr>
              <a:t>void function (</a:t>
            </a:r>
            <a:r>
              <a:rPr lang="en-US" altLang="zh-TW" dirty="0" err="1">
                <a:solidFill>
                  <a:srgbClr val="0070C0"/>
                </a:solidFill>
              </a:rPr>
              <a:t>int</a:t>
            </a:r>
            <a:r>
              <a:rPr lang="en-US" altLang="zh-TW" dirty="0">
                <a:solidFill>
                  <a:srgbClr val="0070C0"/>
                </a:solidFill>
              </a:rPr>
              <a:t> &amp;p);</a:t>
            </a:r>
            <a:r>
              <a:rPr lang="en-US" altLang="zh-TW" dirty="0"/>
              <a:t> and </a:t>
            </a:r>
            <a:r>
              <a:rPr lang="en-US" altLang="zh-TW" dirty="0">
                <a:solidFill>
                  <a:srgbClr val="0070C0"/>
                </a:solidFill>
              </a:rPr>
              <a:t>function (a);</a:t>
            </a:r>
            <a:endParaRPr lang="en-US" dirty="0"/>
          </a:p>
          <a:p>
            <a:pPr lvl="1" eaLnBrk="1" hangingPunct="1"/>
            <a:r>
              <a:rPr lang="en-US" dirty="0"/>
              <a:t>No coincidence!</a:t>
            </a:r>
          </a:p>
          <a:p>
            <a:pPr lvl="1" eaLnBrk="1" hangingPunct="1"/>
            <a:r>
              <a:rPr lang="en-US" dirty="0"/>
              <a:t>Recall: call-by-reference parameters pass</a:t>
            </a:r>
            <a:br>
              <a:rPr lang="en-US" dirty="0"/>
            </a:br>
            <a:r>
              <a:rPr lang="en-US" dirty="0"/>
              <a:t>"address of" the actual argument</a:t>
            </a:r>
          </a:p>
          <a:p>
            <a:pPr eaLnBrk="1" hangingPunct="1">
              <a:spcBef>
                <a:spcPct val="50000"/>
              </a:spcBef>
            </a:pPr>
            <a:r>
              <a:rPr lang="en-US" dirty="0"/>
              <a:t>Operator’s two uses are closely related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5B2B4F53-78B4-420A-94F7-58ADF9A99E2E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Pointer Assignments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Pointer variables can be "assigned":</a:t>
            </a:r>
            <a:br>
              <a:rPr lang="en-US" dirty="0"/>
            </a:br>
            <a:r>
              <a:rPr lang="en-US" sz="2800" dirty="0" err="1"/>
              <a:t>int</a:t>
            </a:r>
            <a:r>
              <a:rPr lang="en-US" sz="2800" dirty="0"/>
              <a:t> *p1, *p2;</a:t>
            </a:r>
            <a:br>
              <a:rPr lang="en-US" sz="2800" dirty="0"/>
            </a:br>
            <a:r>
              <a:rPr lang="en-US" sz="2800" dirty="0">
                <a:solidFill>
                  <a:srgbClr val="0070C0"/>
                </a:solidFill>
              </a:rPr>
              <a:t>p2 = p1;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solidFill>
                  <a:srgbClr val="C00000"/>
                </a:solidFill>
              </a:rPr>
              <a:t>Assigns one pointer to another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"Make p2 point to where p1 points"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Do not confuse with:</a:t>
            </a:r>
            <a:br>
              <a:rPr lang="en-US" dirty="0"/>
            </a:br>
            <a:r>
              <a:rPr lang="en-US" sz="2800" dirty="0">
                <a:solidFill>
                  <a:srgbClr val="0070C0"/>
                </a:solidFill>
              </a:rPr>
              <a:t>*p1 = *p2;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solidFill>
                  <a:srgbClr val="C00000"/>
                </a:solidFill>
              </a:rPr>
              <a:t>Assigns "value pointed to" by p1, to "value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pointed to" by p2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755CD923-F1C7-41B1-BC91-C2839F406A13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000"/>
              <a:t>Pointer Assignments Graphic: </a:t>
            </a:r>
            <a:br>
              <a:rPr lang="en-US" sz="3000"/>
            </a:br>
            <a:r>
              <a:rPr lang="en-US" sz="3000" b="1"/>
              <a:t>Display 10.1</a:t>
            </a:r>
            <a:r>
              <a:rPr lang="en-US" sz="3000"/>
              <a:t>  Uses of the Assignment Operator with Pointer Variables</a:t>
            </a:r>
          </a:p>
        </p:txBody>
      </p:sp>
      <p:pic>
        <p:nvPicPr>
          <p:cNvPr id="25603" name="Picture 5" descr="C:\WINDOWS\Desktop\Oh_type\sacitch_C++_ppt\gif\savitchc10d01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1690688"/>
            <a:ext cx="7504113" cy="461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A256DDA2-140B-4D07-A45A-55DE834355F8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B1A91A-B7BB-494E-8838-5B8DD6196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12F71C2-6C00-9540-B663-147FC4FB4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247ACE-3FEB-704C-87E6-46E7338D4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DB06DA2-88A5-45A6-96A1-47306C688B2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6593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B1A91A-B7BB-494E-8838-5B8DD619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54" y="182563"/>
            <a:ext cx="8534400" cy="1143000"/>
          </a:xfrm>
        </p:spPr>
        <p:txBody>
          <a:bodyPr/>
          <a:lstStyle/>
          <a:p>
            <a:r>
              <a:rPr kumimoji="1" lang="en-US" altLang="zh-TW" dirty="0"/>
              <a:t>Recall Memory Allocation &amp; Cleanup</a:t>
            </a:r>
            <a:endParaRPr kumimoji="1" lang="zh-TW" altLang="en-US" dirty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12F71C2-6C00-9540-B663-147FC4FB4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YouTube: </a:t>
            </a:r>
            <a:r>
              <a:rPr lang="en-US" altLang="zh-TW" dirty="0">
                <a:hlinkClick r:id="rId3"/>
              </a:rPr>
              <a:t>https://www.youtube.com/watch?v=_8-ht2AKyH4</a:t>
            </a:r>
            <a:endParaRPr lang="en-CA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247ACE-3FEB-704C-87E6-46E7338D4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DB06DA2-88A5-45A6-96A1-47306C688B26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E209E87E-A1AD-DD46-BBBB-B7F8346CFB38}"/>
              </a:ext>
            </a:extLst>
          </p:cNvPr>
          <p:cNvGrpSpPr/>
          <p:nvPr/>
        </p:nvGrpSpPr>
        <p:grpSpPr>
          <a:xfrm>
            <a:off x="431799" y="2022013"/>
            <a:ext cx="8452555" cy="3487317"/>
            <a:chOff x="431799" y="2022013"/>
            <a:chExt cx="8452555" cy="3487317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286DCF5B-764F-6444-9446-B095E943F8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5878" b="14688"/>
            <a:stretch/>
          </p:blipFill>
          <p:spPr>
            <a:xfrm>
              <a:off x="431799" y="2172583"/>
              <a:ext cx="8452555" cy="3301238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9E3ED455-8604-2248-9953-1F4F14414EED}"/>
                </a:ext>
              </a:extLst>
            </p:cNvPr>
            <p:cNvSpPr/>
            <p:nvPr/>
          </p:nvSpPr>
          <p:spPr>
            <a:xfrm>
              <a:off x="6248400" y="2022013"/>
              <a:ext cx="2362200" cy="110218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26B69C0-4C14-D34B-8571-781EA8BC2DD2}"/>
                </a:ext>
              </a:extLst>
            </p:cNvPr>
            <p:cNvSpPr/>
            <p:nvPr/>
          </p:nvSpPr>
          <p:spPr>
            <a:xfrm>
              <a:off x="6519621" y="2904542"/>
              <a:ext cx="2362200" cy="110218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3A601772-7B90-904A-ADE1-9D6ED2675D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7748" r="76914" b="11353"/>
            <a:stretch/>
          </p:blipFill>
          <p:spPr>
            <a:xfrm>
              <a:off x="6535119" y="2080508"/>
              <a:ext cx="1172705" cy="34288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546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Recall Constructors (1/2)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3429000" cy="4525963"/>
          </a:xfrm>
        </p:spPr>
        <p:txBody>
          <a:bodyPr/>
          <a:lstStyle/>
          <a:p>
            <a:pPr eaLnBrk="1" hangingPunct="1"/>
            <a:r>
              <a:rPr lang="en-US" altLang="en-US" dirty="0"/>
              <a:t>Most of C bugs occur when the users forgets to </a:t>
            </a:r>
            <a:r>
              <a:rPr lang="en-US" altLang="en-US" dirty="0">
                <a:solidFill>
                  <a:srgbClr val="C00000"/>
                </a:solidFill>
              </a:rPr>
              <a:t>initialize</a:t>
            </a:r>
            <a:r>
              <a:rPr lang="en-US" altLang="en-US" dirty="0"/>
              <a:t> or </a:t>
            </a:r>
            <a:r>
              <a:rPr lang="en-US" altLang="en-US" dirty="0">
                <a:solidFill>
                  <a:srgbClr val="C00000"/>
                </a:solidFill>
              </a:rPr>
              <a:t>clean up </a:t>
            </a:r>
            <a:r>
              <a:rPr lang="en-US" altLang="en-US" dirty="0"/>
              <a:t>a variable</a:t>
            </a:r>
          </a:p>
          <a:p>
            <a:pPr eaLnBrk="1" hangingPunct="1"/>
            <a:r>
              <a:rPr lang="en-US" altLang="en-US" dirty="0"/>
              <a:t>Users don’t know how to initialize a </a:t>
            </a:r>
            <a:r>
              <a:rPr lang="en-US" altLang="en-US" b="1" dirty="0"/>
              <a:t>struct</a:t>
            </a:r>
            <a:r>
              <a:rPr lang="en-US" altLang="en-US" dirty="0"/>
              <a:t>, or even that they must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A7A3A70A-CE49-4A21-9362-44C0A57908A5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18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15365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8EEE142-FBF5-4C43-A5E0-7213421D6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99" y="1772301"/>
            <a:ext cx="5638801" cy="4095099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32F4A20F-58B6-EF4B-BCBB-FD49EF5FFEB2}"/>
              </a:ext>
            </a:extLst>
          </p:cNvPr>
          <p:cNvSpPr/>
          <p:nvPr/>
        </p:nvSpPr>
        <p:spPr>
          <a:xfrm>
            <a:off x="3962400" y="4343400"/>
            <a:ext cx="34290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94758010"/>
      </p:ext>
    </p:extLst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Recall Constructors (2/2)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You can replace function </a:t>
            </a:r>
            <a:r>
              <a:rPr lang="en-US" altLang="en-US" sz="2800" dirty="0">
                <a:solidFill>
                  <a:srgbClr val="C00000"/>
                </a:solidFill>
              </a:rPr>
              <a:t>initialize() </a:t>
            </a:r>
            <a:r>
              <a:rPr lang="en-US" altLang="en-US" sz="2800" dirty="0"/>
              <a:t>with a constructor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238A32D6-2B4C-45A6-88B7-857442CBE0FA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19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8917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D485F6F-5518-5A4A-BD67-6AF1B8183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022" y="2540000"/>
            <a:ext cx="6210300" cy="3937000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DDAF0204-32B7-6E43-A263-600B1F216CA2}"/>
              </a:ext>
            </a:extLst>
          </p:cNvPr>
          <p:cNvGrpSpPr/>
          <p:nvPr/>
        </p:nvGrpSpPr>
        <p:grpSpPr>
          <a:xfrm>
            <a:off x="5257800" y="4432300"/>
            <a:ext cx="3302000" cy="1790700"/>
            <a:chOff x="6667500" y="2362200"/>
            <a:chExt cx="3302000" cy="1790700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9F8BF9A5-A0F9-B24F-95A1-A09CAA6028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67500" y="2362200"/>
              <a:ext cx="3302000" cy="508000"/>
            </a:xfrm>
            <a:prstGeom prst="rect">
              <a:avLst/>
            </a:prstGeom>
          </p:spPr>
        </p:pic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E3F320FB-7B33-BF43-9BCE-2D8072D20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31000" y="2743200"/>
              <a:ext cx="2184400" cy="1409700"/>
            </a:xfrm>
            <a:prstGeom prst="rect">
              <a:avLst/>
            </a:prstGeom>
          </p:spPr>
        </p:pic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653856EF-0AE8-1E42-B37E-961D4046211E}"/>
              </a:ext>
            </a:extLst>
          </p:cNvPr>
          <p:cNvSpPr/>
          <p:nvPr/>
        </p:nvSpPr>
        <p:spPr>
          <a:xfrm>
            <a:off x="647700" y="4813300"/>
            <a:ext cx="2324100" cy="292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32212249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Learning Objectives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/>
              <a:t>Pointers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Pointer variables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Memory management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/>
              <a:t>Dynamic Arrays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Creating and using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Pointer arithmetic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/>
              <a:t>Classes, Pointers, Dynamic Arrays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The </a:t>
            </a:r>
            <a:r>
              <a:rPr lang="en-US" sz="2400" i="1"/>
              <a:t>this</a:t>
            </a:r>
            <a:r>
              <a:rPr lang="en-US" sz="2400"/>
              <a:t> pointer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Destructors, copy constructors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FED63BFF-DFA8-46A9-A104-E3A1E5E2E571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B1A91A-B7BB-494E-8838-5B8DD619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en-US" altLang="zh-TW" dirty="0"/>
              <a:t>Dynamic Object Creation</a:t>
            </a:r>
            <a:endParaRPr kumimoji="1" lang="zh-TW" altLang="en-US" dirty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12F71C2-6C00-9540-B663-147FC4FB4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Thinking in C++</a:t>
            </a:r>
            <a:endParaRPr lang="en-CA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247ACE-3FEB-704C-87E6-46E7338D4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DB06DA2-88A5-45A6-96A1-47306C688B2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DBA4006-13E1-A046-92CC-88977973B921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Sometimes you </a:t>
            </a:r>
            <a:r>
              <a:rPr lang="en-US" altLang="en-US" sz="2800" dirty="0">
                <a:solidFill>
                  <a:srgbClr val="C00000"/>
                </a:solidFill>
              </a:rPr>
              <a:t>know</a:t>
            </a:r>
            <a:r>
              <a:rPr lang="en-US" altLang="en-US" sz="2800" dirty="0"/>
              <a:t> the exact quantity, type, and lifetime of the objects in your program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But </a:t>
            </a:r>
            <a:r>
              <a:rPr lang="en-US" altLang="en-US" sz="2800" dirty="0">
                <a:solidFill>
                  <a:srgbClr val="C00000"/>
                </a:solidFill>
              </a:rPr>
              <a:t>not always</a:t>
            </a:r>
          </a:p>
          <a:p>
            <a:pPr eaLnBrk="1" hangingPunct="1">
              <a:lnSpc>
                <a:spcPct val="90000"/>
              </a:lnSpc>
            </a:pPr>
            <a:endParaRPr lang="en-US" altLang="en-US" sz="28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Allocate storage from the </a:t>
            </a:r>
            <a:r>
              <a:rPr lang="en-US" altLang="en-US" sz="2800" i="1" dirty="0"/>
              <a:t>heap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In C, we use </a:t>
            </a:r>
            <a:r>
              <a:rPr lang="en-US" altLang="en-US" sz="2400" dirty="0">
                <a:solidFill>
                  <a:srgbClr val="0070C0"/>
                </a:solidFill>
              </a:rPr>
              <a:t>malloc () </a:t>
            </a:r>
            <a:r>
              <a:rPr lang="en-US" altLang="en-US" sz="2400" dirty="0"/>
              <a:t>and </a:t>
            </a:r>
            <a:r>
              <a:rPr lang="en-US" altLang="en-US" sz="2400" dirty="0">
                <a:solidFill>
                  <a:srgbClr val="0070C0"/>
                </a:solidFill>
              </a:rPr>
              <a:t>free ()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But, malloc () and free () does not initialize and cleanup the object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They are outside the control of compiler</a:t>
            </a:r>
          </a:p>
          <a:p>
            <a:pPr eaLnBrk="1" hangingPunct="1">
              <a:lnSpc>
                <a:spcPct val="90000"/>
              </a:lnSpc>
            </a:pPr>
            <a:endParaRPr lang="en-US" altLang="en-US" sz="28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How to </a:t>
            </a:r>
            <a:r>
              <a:rPr lang="en-US" altLang="en-US" sz="2800" dirty="0">
                <a:solidFill>
                  <a:srgbClr val="C00000"/>
                </a:solidFill>
              </a:rPr>
              <a:t>guarantee</a:t>
            </a:r>
            <a:r>
              <a:rPr lang="en-US" altLang="en-US" sz="2800" dirty="0"/>
              <a:t> </a:t>
            </a:r>
            <a:r>
              <a:rPr lang="en-US" altLang="en-US" sz="2800" dirty="0">
                <a:solidFill>
                  <a:srgbClr val="00B050"/>
                </a:solidFill>
              </a:rPr>
              <a:t>proper initialization </a:t>
            </a:r>
            <a:r>
              <a:rPr lang="en-US" altLang="en-US" sz="2800" dirty="0"/>
              <a:t>and </a:t>
            </a:r>
            <a:r>
              <a:rPr lang="en-US" altLang="en-US" sz="2800" dirty="0">
                <a:solidFill>
                  <a:srgbClr val="00B050"/>
                </a:solidFill>
              </a:rPr>
              <a:t>cleanup</a:t>
            </a:r>
            <a:r>
              <a:rPr lang="en-US" alt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520877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</a:t>
            </a:r>
            <a:r>
              <a:rPr lang="en-US" b="1" dirty="0"/>
              <a:t>new</a:t>
            </a:r>
            <a:r>
              <a:rPr lang="en-US" dirty="0"/>
              <a:t> Operator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600200"/>
            <a:ext cx="7815262" cy="45910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Since pointers can refer to variables…</a:t>
            </a:r>
          </a:p>
          <a:p>
            <a:pPr lvl="1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400" dirty="0">
                <a:solidFill>
                  <a:srgbClr val="C00000"/>
                </a:solidFill>
              </a:rPr>
              <a:t>No "real" need to have a standard identifier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Can dynamically allocate variables</a:t>
            </a:r>
          </a:p>
          <a:p>
            <a:pPr lvl="1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400" dirty="0"/>
              <a:t>Operator </a:t>
            </a:r>
            <a:r>
              <a:rPr lang="en-US" sz="2400" i="1" dirty="0"/>
              <a:t>new</a:t>
            </a:r>
            <a:r>
              <a:rPr lang="en-US" sz="2400" dirty="0"/>
              <a:t> creates variables</a:t>
            </a:r>
          </a:p>
          <a:p>
            <a:pPr lvl="2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000" dirty="0"/>
              <a:t>No identifiers to refer to them</a:t>
            </a:r>
          </a:p>
          <a:p>
            <a:pPr lvl="2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000" dirty="0"/>
              <a:t>Just a pointer!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70C0"/>
                </a:solidFill>
              </a:rPr>
              <a:t>p1 = new </a:t>
            </a:r>
            <a:r>
              <a:rPr lang="en-US" sz="2800" dirty="0" err="1">
                <a:solidFill>
                  <a:srgbClr val="0070C0"/>
                </a:solidFill>
              </a:rPr>
              <a:t>int</a:t>
            </a:r>
            <a:r>
              <a:rPr lang="en-US" sz="2800" dirty="0">
                <a:solidFill>
                  <a:srgbClr val="0070C0"/>
                </a:solidFill>
              </a:rPr>
              <a:t>;</a:t>
            </a:r>
          </a:p>
          <a:p>
            <a:pPr lvl="1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400" dirty="0"/>
              <a:t>Creates new "</a:t>
            </a:r>
            <a:r>
              <a:rPr lang="en-US" sz="2400" dirty="0">
                <a:solidFill>
                  <a:srgbClr val="C00000"/>
                </a:solidFill>
              </a:rPr>
              <a:t>nameless</a:t>
            </a:r>
            <a:r>
              <a:rPr lang="en-US" sz="2400" dirty="0"/>
              <a:t>" variable, and</a:t>
            </a:r>
            <a:br>
              <a:rPr lang="en-US" sz="2400" dirty="0"/>
            </a:br>
            <a:r>
              <a:rPr lang="en-US" sz="2400" dirty="0"/>
              <a:t>assigns p1 to "point to" it</a:t>
            </a:r>
          </a:p>
          <a:p>
            <a:pPr lvl="1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400" dirty="0"/>
              <a:t>Can access with *p1</a:t>
            </a:r>
          </a:p>
          <a:p>
            <a:pPr lvl="2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000" dirty="0"/>
              <a:t>Use just like ordinary variable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B5720968-54A1-4FA3-858F-1289AF56A9EA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5" descr="C:\WINDOWS\Desktop\Oh_type\sacitch_C++_ppt\gif\savitchc10d02_2of2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1750" y="1671638"/>
            <a:ext cx="7213600" cy="471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1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000"/>
              <a:t>Basic Pointer Manipulations Example: </a:t>
            </a:r>
            <a:br>
              <a:rPr lang="en-US" sz="3000"/>
            </a:br>
            <a:r>
              <a:rPr lang="en-US" sz="3000" b="1"/>
              <a:t>Display 10.2</a:t>
            </a:r>
            <a:r>
              <a:rPr lang="en-US" sz="3000"/>
              <a:t>  Basic Pointer </a:t>
            </a:r>
            <a:br>
              <a:rPr lang="en-US" sz="3000"/>
            </a:br>
            <a:r>
              <a:rPr lang="en-US" sz="3000"/>
              <a:t>Manipulations (1 of 2)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318B4284-95B3-498E-9EB7-A209A302E47A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000"/>
              <a:t>Basic Pointer Manipulations Example: </a:t>
            </a:r>
            <a:br>
              <a:rPr lang="en-US" sz="3000"/>
            </a:br>
            <a:r>
              <a:rPr lang="en-US" sz="3000" b="1"/>
              <a:t>Display 10.2</a:t>
            </a:r>
            <a:r>
              <a:rPr lang="en-US" sz="3000"/>
              <a:t>  Basic Pointer </a:t>
            </a:r>
            <a:br>
              <a:rPr lang="en-US" sz="3000"/>
            </a:br>
            <a:r>
              <a:rPr lang="en-US" sz="3000"/>
              <a:t>Manipulations (2 of 2)</a:t>
            </a:r>
          </a:p>
        </p:txBody>
      </p:sp>
      <p:pic>
        <p:nvPicPr>
          <p:cNvPr id="28675" name="Picture 5" descr="C:\WINDOWS\Desktop\Oh_type\sacitch_C++_ppt\gif\savitchc10d02_1of2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1828800"/>
            <a:ext cx="7772400" cy="434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3DF4D4C0-7306-4498-89C5-AB87C841D4C4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6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2863850" cy="3235325"/>
          </a:xfrm>
        </p:spPr>
        <p:txBody>
          <a:bodyPr/>
          <a:lstStyle/>
          <a:p>
            <a:pPr eaLnBrk="1" hangingPunct="1"/>
            <a:r>
              <a:rPr lang="en-US" sz="3000"/>
              <a:t>Basic Pointer Manipulations Graphic: </a:t>
            </a:r>
            <a:br>
              <a:rPr lang="en-US" sz="3000"/>
            </a:br>
            <a:r>
              <a:rPr lang="en-US" sz="3000" b="1"/>
              <a:t>Display 10.3  </a:t>
            </a:r>
            <a:r>
              <a:rPr lang="en-US" sz="3000"/>
              <a:t>Explanation of Display 10.2</a:t>
            </a:r>
          </a:p>
        </p:txBody>
      </p:sp>
      <p:pic>
        <p:nvPicPr>
          <p:cNvPr id="29699" name="Picture 7" descr="C:\WINDOWS\Desktop\Oh_type\sacitch_C++_ppt\gif\savitchc10d03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495300"/>
            <a:ext cx="5199063" cy="582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69A27220-08D6-4653-BF5E-2E583B2BABB4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More on new Operator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600200"/>
            <a:ext cx="7815262" cy="46672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Creates new dynamic variable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sz="2800" dirty="0">
                <a:solidFill>
                  <a:srgbClr val="C00000"/>
                </a:solidFill>
              </a:rPr>
              <a:t>Returns pointer to the new variable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sz="2800" dirty="0"/>
              <a:t>If type is class type:</a:t>
            </a:r>
          </a:p>
          <a:p>
            <a:pPr lvl="1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400" dirty="0"/>
              <a:t>Constructor is called for new object</a:t>
            </a:r>
          </a:p>
          <a:p>
            <a:pPr lvl="1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400" dirty="0"/>
              <a:t>Can </a:t>
            </a:r>
            <a:r>
              <a:rPr lang="en-US" sz="2400" dirty="0">
                <a:solidFill>
                  <a:srgbClr val="C00000"/>
                </a:solidFill>
              </a:rPr>
              <a:t>invoke different constructor with</a:t>
            </a:r>
            <a:br>
              <a:rPr lang="en-US" sz="2400" dirty="0">
                <a:solidFill>
                  <a:srgbClr val="C00000"/>
                </a:solidFill>
              </a:rPr>
            </a:br>
            <a:r>
              <a:rPr lang="en-US" sz="2400" dirty="0">
                <a:solidFill>
                  <a:srgbClr val="C00000"/>
                </a:solidFill>
              </a:rPr>
              <a:t>initializer arguments:</a:t>
            </a:r>
            <a:br>
              <a:rPr lang="en-US" sz="2400" dirty="0">
                <a:solidFill>
                  <a:srgbClr val="C00000"/>
                </a:solidFill>
              </a:rPr>
            </a:br>
            <a:r>
              <a:rPr lang="en-US" sz="2000" dirty="0" err="1">
                <a:solidFill>
                  <a:srgbClr val="0070C0"/>
                </a:solidFill>
              </a:rPr>
              <a:t>MyClass</a:t>
            </a:r>
            <a:r>
              <a:rPr lang="en-US" sz="2000" dirty="0">
                <a:solidFill>
                  <a:srgbClr val="0070C0"/>
                </a:solidFill>
              </a:rPr>
              <a:t> *</a:t>
            </a:r>
            <a:r>
              <a:rPr lang="en-US" sz="2000" dirty="0" err="1">
                <a:solidFill>
                  <a:srgbClr val="0070C0"/>
                </a:solidFill>
              </a:rPr>
              <a:t>mcPtr</a:t>
            </a:r>
            <a:r>
              <a:rPr lang="en-US" sz="2000" dirty="0">
                <a:solidFill>
                  <a:srgbClr val="0070C0"/>
                </a:solidFill>
              </a:rPr>
              <a:t>;</a:t>
            </a:r>
            <a:br>
              <a:rPr lang="en-US" sz="2000" dirty="0">
                <a:solidFill>
                  <a:srgbClr val="0070C0"/>
                </a:solidFill>
              </a:rPr>
            </a:br>
            <a:r>
              <a:rPr lang="en-US" sz="2000" dirty="0" err="1">
                <a:solidFill>
                  <a:srgbClr val="0070C0"/>
                </a:solidFill>
              </a:rPr>
              <a:t>mcPtr</a:t>
            </a:r>
            <a:r>
              <a:rPr lang="en-US" sz="2000" dirty="0">
                <a:solidFill>
                  <a:srgbClr val="0070C0"/>
                </a:solidFill>
              </a:rPr>
              <a:t> = </a:t>
            </a:r>
            <a:r>
              <a:rPr lang="en-US" sz="2000" b="1" dirty="0">
                <a:solidFill>
                  <a:srgbClr val="0070C0"/>
                </a:solidFill>
              </a:rPr>
              <a:t>new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 err="1">
                <a:solidFill>
                  <a:srgbClr val="0070C0"/>
                </a:solidFill>
              </a:rPr>
              <a:t>MyClass</a:t>
            </a:r>
            <a:r>
              <a:rPr lang="en-US" sz="2000" dirty="0">
                <a:solidFill>
                  <a:srgbClr val="0070C0"/>
                </a:solidFill>
              </a:rPr>
              <a:t>(32.0, 17);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sz="2800" dirty="0"/>
              <a:t>Can still initialize non-class types:</a:t>
            </a:r>
            <a:br>
              <a:rPr lang="en-US" sz="2800" dirty="0"/>
            </a:br>
            <a:r>
              <a:rPr lang="en-US" sz="2400" dirty="0" err="1"/>
              <a:t>int</a:t>
            </a:r>
            <a:r>
              <a:rPr lang="en-US" sz="2400" dirty="0"/>
              <a:t> *n;</a:t>
            </a:r>
            <a:br>
              <a:rPr lang="en-US" sz="2400" dirty="0"/>
            </a:br>
            <a:r>
              <a:rPr lang="en-US" sz="2400" dirty="0"/>
              <a:t>n = new </a:t>
            </a:r>
            <a:r>
              <a:rPr lang="en-US" sz="2400" dirty="0" err="1"/>
              <a:t>int</a:t>
            </a:r>
            <a:r>
              <a:rPr lang="en-US" sz="2400" dirty="0">
                <a:solidFill>
                  <a:srgbClr val="C00000"/>
                </a:solidFill>
              </a:rPr>
              <a:t>(17);</a:t>
            </a:r>
            <a:r>
              <a:rPr lang="en-US" sz="2400" dirty="0"/>
              <a:t>	//Initializes *n to 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5E16A43A-F3A6-4FEF-B0FA-339DE772AE28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Pointers and Functions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Pointers are full-fledged types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Can be used just like other types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Can be function </a:t>
            </a:r>
            <a:r>
              <a:rPr lang="en-US" sz="2800" dirty="0">
                <a:solidFill>
                  <a:srgbClr val="C00000"/>
                </a:solidFill>
              </a:rPr>
              <a:t>parameters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Can be </a:t>
            </a:r>
            <a:r>
              <a:rPr lang="en-US" sz="2800" dirty="0">
                <a:solidFill>
                  <a:srgbClr val="C00000"/>
                </a:solidFill>
              </a:rPr>
              <a:t>returned </a:t>
            </a:r>
            <a:r>
              <a:rPr lang="en-US" sz="2800" dirty="0"/>
              <a:t>from functions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Example:</a:t>
            </a:r>
            <a:br>
              <a:rPr lang="en-US" sz="2800" dirty="0"/>
            </a:br>
            <a:r>
              <a:rPr lang="en-US" sz="2800" dirty="0" err="1">
                <a:solidFill>
                  <a:srgbClr val="0070C0"/>
                </a:solidFill>
              </a:rPr>
              <a:t>int</a:t>
            </a:r>
            <a:r>
              <a:rPr lang="en-US" sz="2800" dirty="0">
                <a:solidFill>
                  <a:srgbClr val="0070C0"/>
                </a:solidFill>
              </a:rPr>
              <a:t>* </a:t>
            </a:r>
            <a:r>
              <a:rPr lang="en-US" sz="2800" dirty="0" err="1">
                <a:solidFill>
                  <a:srgbClr val="0070C0"/>
                </a:solidFill>
              </a:rPr>
              <a:t>findOtherPointer</a:t>
            </a:r>
            <a:r>
              <a:rPr lang="en-US" sz="2800" dirty="0">
                <a:solidFill>
                  <a:srgbClr val="0070C0"/>
                </a:solidFill>
              </a:rPr>
              <a:t>(</a:t>
            </a:r>
            <a:r>
              <a:rPr lang="en-US" sz="2800" dirty="0" err="1">
                <a:solidFill>
                  <a:srgbClr val="0070C0"/>
                </a:solidFill>
              </a:rPr>
              <a:t>int</a:t>
            </a:r>
            <a:r>
              <a:rPr lang="en-US" sz="2800" dirty="0">
                <a:solidFill>
                  <a:srgbClr val="0070C0"/>
                </a:solidFill>
              </a:rPr>
              <a:t>* p);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This function declaration: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Has "pointer to an </a:t>
            </a:r>
            <a:r>
              <a:rPr lang="en-US" sz="2000" dirty="0" err="1"/>
              <a:t>int</a:t>
            </a:r>
            <a:r>
              <a:rPr lang="en-US" sz="2000" dirty="0"/>
              <a:t>" parameter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Returns "pointer to an </a:t>
            </a:r>
            <a:r>
              <a:rPr lang="en-US" sz="2000" dirty="0" err="1"/>
              <a:t>int</a:t>
            </a:r>
            <a:r>
              <a:rPr lang="en-US" sz="2000" dirty="0"/>
              <a:t>" variable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35F57A0-4CD6-45C8-B02B-5FAAB2714641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E88718-A217-3C4D-B962-9311F8D1C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425380-8D31-D841-9507-0DBB3651C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EC3A5A7-9AAB-E347-8FC9-C2BD22E7A3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89787A2-8C5A-43EF-B0B7-DAA4A3939182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581DFC-3D24-3A41-9EA7-03165A6A1E4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962178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Memory Management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Heap</a:t>
            </a:r>
          </a:p>
          <a:p>
            <a:pPr lvl="1" eaLnBrk="1" hangingPunct="1"/>
            <a:r>
              <a:rPr lang="en-US" sz="2400" dirty="0"/>
              <a:t>Also called "</a:t>
            </a:r>
            <a:r>
              <a:rPr lang="en-US" sz="2400" dirty="0" err="1">
                <a:solidFill>
                  <a:srgbClr val="C00000"/>
                </a:solidFill>
              </a:rPr>
              <a:t>freestore</a:t>
            </a:r>
            <a:r>
              <a:rPr lang="en-US" sz="2400" dirty="0"/>
              <a:t>"</a:t>
            </a:r>
          </a:p>
          <a:p>
            <a:pPr lvl="1" eaLnBrk="1" hangingPunct="1"/>
            <a:r>
              <a:rPr lang="en-US" sz="2400" dirty="0"/>
              <a:t>Reserved for dynamically-allocated variables</a:t>
            </a:r>
          </a:p>
          <a:p>
            <a:pPr lvl="1" eaLnBrk="1" hangingPunct="1"/>
            <a:r>
              <a:rPr lang="en-US" sz="2400" dirty="0"/>
              <a:t>All new dynamic variables consume memory</a:t>
            </a:r>
            <a:br>
              <a:rPr lang="en-US" sz="2400" dirty="0"/>
            </a:br>
            <a:r>
              <a:rPr lang="en-US" sz="2400" dirty="0"/>
              <a:t>in </a:t>
            </a:r>
            <a:r>
              <a:rPr lang="en-US" sz="2400" dirty="0" err="1"/>
              <a:t>freestore</a:t>
            </a:r>
            <a:endParaRPr lang="en-US" sz="2400" dirty="0"/>
          </a:p>
          <a:p>
            <a:pPr lvl="2" eaLnBrk="1" hangingPunct="1"/>
            <a:r>
              <a:rPr lang="en-US" sz="2000" dirty="0"/>
              <a:t>If too many </a:t>
            </a:r>
            <a:r>
              <a:rPr lang="en-US" sz="2000" dirty="0">
                <a:sym typeface="Wingdings" pitchFamily="2" charset="2"/>
              </a:rPr>
              <a:t></a:t>
            </a:r>
            <a:r>
              <a:rPr lang="en-US" sz="2000" dirty="0"/>
              <a:t> could use all </a:t>
            </a:r>
            <a:r>
              <a:rPr lang="en-US" sz="2000" dirty="0" err="1"/>
              <a:t>freestore</a:t>
            </a:r>
            <a:r>
              <a:rPr lang="en-US" sz="2000" dirty="0"/>
              <a:t> memory</a:t>
            </a:r>
          </a:p>
          <a:p>
            <a:pPr eaLnBrk="1" hangingPunct="1">
              <a:spcBef>
                <a:spcPct val="50000"/>
              </a:spcBef>
            </a:pPr>
            <a:r>
              <a:rPr lang="en-US" sz="2800" dirty="0"/>
              <a:t>Future “new” operations will </a:t>
            </a:r>
            <a:r>
              <a:rPr lang="en-US" sz="2800" dirty="0">
                <a:solidFill>
                  <a:srgbClr val="C00000"/>
                </a:solidFill>
              </a:rPr>
              <a:t>fail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/>
              <a:t>if </a:t>
            </a:r>
            <a:r>
              <a:rPr lang="en-US" sz="2800" dirty="0" err="1">
                <a:solidFill>
                  <a:srgbClr val="0070C0"/>
                </a:solidFill>
              </a:rPr>
              <a:t>freestore</a:t>
            </a:r>
            <a:r>
              <a:rPr lang="zh-TW" altLang="en-US" sz="2800" dirty="0">
                <a:solidFill>
                  <a:srgbClr val="0070C0"/>
                </a:solidFill>
              </a:rPr>
              <a:t> </a:t>
            </a:r>
            <a:r>
              <a:rPr lang="en-US" sz="2800" dirty="0">
                <a:solidFill>
                  <a:srgbClr val="0070C0"/>
                </a:solidFill>
              </a:rPr>
              <a:t>is "full"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98C731A4-1FA4-449F-A1C6-9D37C9CC6FF0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0257ACF-64C0-9849-8D11-89F34A686F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404" r="35096"/>
          <a:stretch/>
        </p:blipFill>
        <p:spPr>
          <a:xfrm>
            <a:off x="7010400" y="1066800"/>
            <a:ext cx="1981200" cy="3251200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Checking new Success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Older compilers: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Test if null returned by call to </a:t>
            </a:r>
            <a:r>
              <a:rPr lang="en-US" i="1" dirty="0"/>
              <a:t>new:</a:t>
            </a:r>
            <a:br>
              <a:rPr lang="en-US" dirty="0"/>
            </a:br>
            <a:r>
              <a:rPr lang="en-US" dirty="0" err="1"/>
              <a:t>int</a:t>
            </a:r>
            <a:r>
              <a:rPr lang="en-US" dirty="0"/>
              <a:t> *p;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p = new </a:t>
            </a:r>
            <a:r>
              <a:rPr lang="en-US" dirty="0" err="1">
                <a:solidFill>
                  <a:srgbClr val="0070C0"/>
                </a:solidFill>
              </a:rPr>
              <a:t>int</a:t>
            </a:r>
            <a:r>
              <a:rPr lang="en-US" dirty="0">
                <a:solidFill>
                  <a:srgbClr val="0070C0"/>
                </a:solidFill>
              </a:rPr>
              <a:t>;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if (p == NULL)   </a:t>
            </a:r>
            <a:r>
              <a:rPr lang="en-US" dirty="0"/>
              <a:t>// NULL represents empty pointer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     </a:t>
            </a:r>
            <a:r>
              <a:rPr lang="en-US" dirty="0" err="1"/>
              <a:t>cout</a:t>
            </a:r>
            <a:r>
              <a:rPr lang="en-US" dirty="0"/>
              <a:t> &lt;&lt; "Error: Insufficient memory.\n";</a:t>
            </a:r>
            <a:br>
              <a:rPr lang="en-US" dirty="0"/>
            </a:br>
            <a:r>
              <a:rPr lang="en-US" dirty="0"/>
              <a:t>     exit(1);</a:t>
            </a:r>
            <a:br>
              <a:rPr lang="en-US" dirty="0"/>
            </a:br>
            <a:r>
              <a:rPr lang="en-US" dirty="0"/>
              <a:t>}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If new succeeded, program continues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8A45AEF0-D012-416E-AFDD-3731BA1F338C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Pointer Introduction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Pointer definition: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solidFill>
                  <a:srgbClr val="C00000"/>
                </a:solidFill>
              </a:rPr>
              <a:t>Memory address of a variable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Recall: memory divided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Numbered memory locations</a:t>
            </a:r>
            <a:r>
              <a:rPr lang="zh-TW" altLang="en-US" dirty="0"/>
              <a:t> </a:t>
            </a:r>
            <a:r>
              <a:rPr lang="en-US" altLang="zh-TW" dirty="0"/>
              <a:t>(called </a:t>
            </a:r>
            <a:r>
              <a:rPr lang="en-US" altLang="zh-TW" i="1" dirty="0"/>
              <a:t>bytes</a:t>
            </a:r>
            <a:r>
              <a:rPr lang="en-US" altLang="zh-TW" dirty="0"/>
              <a:t>)</a:t>
            </a:r>
            <a:endParaRPr lang="en-US" dirty="0"/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Addresses used as name for variable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You’ve used pointers already!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solidFill>
                  <a:srgbClr val="0070C0"/>
                </a:solidFill>
              </a:rPr>
              <a:t>Call-by-reference</a:t>
            </a:r>
            <a:r>
              <a:rPr lang="en-US" dirty="0"/>
              <a:t> parameters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Address of actual argument was passed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040518FD-42CA-4DDF-B42F-ADD924788C89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new Success – New Compiler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Newer compilers:</a:t>
            </a:r>
          </a:p>
          <a:p>
            <a:pPr lvl="1" eaLnBrk="1" hangingPunct="1"/>
            <a:r>
              <a:rPr lang="en-US" dirty="0"/>
              <a:t>If new operation fails:</a:t>
            </a:r>
          </a:p>
          <a:p>
            <a:pPr lvl="2" eaLnBrk="1" hangingPunct="1"/>
            <a:r>
              <a:rPr lang="en-US" dirty="0">
                <a:solidFill>
                  <a:srgbClr val="0070C0"/>
                </a:solidFill>
              </a:rPr>
              <a:t>Program terminates automatically</a:t>
            </a:r>
          </a:p>
          <a:p>
            <a:pPr lvl="2" eaLnBrk="1" hangingPunct="1"/>
            <a:r>
              <a:rPr lang="en-US" dirty="0">
                <a:solidFill>
                  <a:srgbClr val="0070C0"/>
                </a:solidFill>
              </a:rPr>
              <a:t>Produces error message</a:t>
            </a:r>
          </a:p>
          <a:p>
            <a:pPr eaLnBrk="1" hangingPunct="1">
              <a:spcBef>
                <a:spcPct val="50000"/>
              </a:spcBef>
            </a:pPr>
            <a:r>
              <a:rPr lang="en-US" dirty="0">
                <a:solidFill>
                  <a:srgbClr val="00B050"/>
                </a:solidFill>
              </a:rPr>
              <a:t>Still good practice to use NULL check</a:t>
            </a:r>
          </a:p>
          <a:p>
            <a:pPr eaLnBrk="1" hangingPunct="1">
              <a:spcBef>
                <a:spcPct val="50000"/>
              </a:spcBef>
            </a:pPr>
            <a:r>
              <a:rPr lang="en-US" dirty="0"/>
              <a:t>NULL represents the empty pointer or a pointer to nothing and will be used later to mark the end of a list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CF9E8980-585A-4D01-B789-C80407ADD62A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C++11 </a:t>
            </a:r>
            <a:r>
              <a:rPr lang="en-US" dirty="0" err="1"/>
              <a:t>nullptr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600" y="1404938"/>
            <a:ext cx="8229600" cy="452596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NULL is actually the number 0 </a:t>
            </a:r>
            <a:r>
              <a:rPr lang="en-US" dirty="0"/>
              <a:t>and can lead to </a:t>
            </a:r>
            <a:r>
              <a:rPr lang="en-US" dirty="0">
                <a:solidFill>
                  <a:srgbClr val="C00000"/>
                </a:solidFill>
              </a:rPr>
              <a:t>ambiguity</a:t>
            </a:r>
          </a:p>
          <a:p>
            <a:endParaRPr lang="en-US" dirty="0"/>
          </a:p>
          <a:p>
            <a:r>
              <a:rPr lang="en-US" dirty="0"/>
              <a:t>Which </a:t>
            </a:r>
            <a:r>
              <a:rPr lang="en-US" dirty="0" err="1"/>
              <a:t>func</a:t>
            </a:r>
            <a:r>
              <a:rPr lang="en-US" dirty="0"/>
              <a:t> is invoked given </a:t>
            </a:r>
            <a:r>
              <a:rPr lang="en-US" b="1" dirty="0" err="1"/>
              <a:t>func</a:t>
            </a:r>
            <a:r>
              <a:rPr lang="en-US" b="1" dirty="0"/>
              <a:t>(NULL)</a:t>
            </a:r>
            <a:r>
              <a:rPr lang="en-US" dirty="0"/>
              <a:t>?  Both are equally valid since NULL is 0</a:t>
            </a:r>
          </a:p>
          <a:p>
            <a:r>
              <a:rPr lang="en-US" dirty="0"/>
              <a:t>C++11 resolves this problem by </a:t>
            </a:r>
            <a:r>
              <a:rPr lang="en-US" dirty="0">
                <a:solidFill>
                  <a:srgbClr val="0070C0"/>
                </a:solidFill>
              </a:rPr>
              <a:t>introducing a new constant, </a:t>
            </a:r>
            <a:r>
              <a:rPr lang="en-US" b="1" dirty="0" err="1">
                <a:solidFill>
                  <a:srgbClr val="0070C0"/>
                </a:solidFill>
              </a:rPr>
              <a:t>nullptr</a:t>
            </a:r>
            <a:endParaRPr lang="en-US" b="1" dirty="0">
              <a:solidFill>
                <a:srgbClr val="0070C0"/>
              </a:solidFill>
            </a:endParaRPr>
          </a:p>
          <a:p>
            <a:r>
              <a:rPr lang="en-US" b="1" dirty="0" err="1">
                <a:solidFill>
                  <a:srgbClr val="7030A0"/>
                </a:solidFill>
              </a:rPr>
              <a:t>nullptr</a:t>
            </a:r>
            <a:r>
              <a:rPr lang="en-US" dirty="0">
                <a:solidFill>
                  <a:srgbClr val="7030A0"/>
                </a:solidFill>
              </a:rPr>
              <a:t> is not 0 </a:t>
            </a:r>
          </a:p>
          <a:p>
            <a:r>
              <a:rPr lang="en-US" dirty="0"/>
              <a:t>Can use anywhere you could use NULL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89787A2-8C5A-43EF-B0B7-DAA4A3939182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Rectangle 5"/>
          <p:cNvSpPr/>
          <p:nvPr/>
        </p:nvSpPr>
        <p:spPr>
          <a:xfrm>
            <a:off x="2349500" y="2209800"/>
            <a:ext cx="4495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spcBef>
                <a:spcPts val="600"/>
              </a:spcBef>
              <a:spcAft>
                <a:spcPts val="0"/>
              </a:spcAft>
            </a:pPr>
            <a:r>
              <a:rPr lang="en-US" sz="2400" dirty="0">
                <a:solidFill>
                  <a:srgbClr val="00B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func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(</a:t>
            </a:r>
            <a:r>
              <a:rPr lang="en-US" sz="2400" dirty="0" err="1">
                <a:solidFill>
                  <a:srgbClr val="00B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*p);</a:t>
            </a:r>
            <a:b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</a:br>
            <a:r>
              <a:rPr lang="en-US" sz="2400" dirty="0">
                <a:solidFill>
                  <a:srgbClr val="00B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func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(</a:t>
            </a:r>
            <a:r>
              <a:rPr lang="en-US" sz="2400" dirty="0" err="1">
                <a:solidFill>
                  <a:srgbClr val="00B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i);</a:t>
            </a:r>
            <a:endParaRPr lang="en-US" sz="2400" dirty="0">
              <a:solidFill>
                <a:srgbClr val="000000"/>
              </a:solidFill>
              <a:effectLst/>
              <a:latin typeface="Giovanni"/>
              <a:ea typeface="Times New Roman" panose="02020603050405020304" pitchFamily="18" charset="0"/>
              <a:cs typeface="Giovanni"/>
            </a:endParaRPr>
          </a:p>
        </p:txBody>
      </p:sp>
    </p:spTree>
    <p:extLst>
      <p:ext uri="{BB962C8B-B14F-4D97-AF65-F5344CB8AC3E}">
        <p14:creationId xmlns:p14="http://schemas.microsoft.com/office/powerpoint/2010/main" val="27378537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4498DE-87E0-4EE5-B878-5BB4B2E69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Implement </a:t>
            </a:r>
            <a:r>
              <a:rPr lang="en-US" altLang="zh-TW" dirty="0" err="1"/>
              <a:t>nullptr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C617499-06DF-46A1-8FBC-5A16254C64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89787A2-8C5A-43EF-B0B7-DAA4A3939182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1C813FA-4980-4831-8BAC-555F5F27D5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7983FFF-C6BD-4F3B-B55D-2FBFAB4FE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72" y="1957535"/>
            <a:ext cx="4655055" cy="415700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06D9524-8022-4935-9CC4-E7990FCB2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778" y="2583972"/>
            <a:ext cx="3752850" cy="290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2382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Freestore</a:t>
            </a:r>
            <a:r>
              <a:rPr lang="en-US" dirty="0"/>
              <a:t> Size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Varies with implementations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>
                <a:solidFill>
                  <a:srgbClr val="C00000"/>
                </a:solidFill>
              </a:rPr>
              <a:t>Typically large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Most programs won’t use all memory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32-bit: 4GB, 64-bit: 8TB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Memory management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solidFill>
                  <a:srgbClr val="0070C0"/>
                </a:solidFill>
              </a:rPr>
              <a:t>Still good practice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Solid software engineering principle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solidFill>
                  <a:srgbClr val="C00000"/>
                </a:solidFill>
              </a:rPr>
              <a:t>Memory IS finite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Regardless of how much there is!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42EEDBF6-DB07-4ED7-A22D-6B9A1881E3B3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delete Operator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De-allocate dynamic memory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400" dirty="0"/>
              <a:t>When </a:t>
            </a:r>
            <a:r>
              <a:rPr lang="en-US" sz="2400" dirty="0">
                <a:solidFill>
                  <a:srgbClr val="C00000"/>
                </a:solidFill>
              </a:rPr>
              <a:t>no longer needed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400" dirty="0">
                <a:solidFill>
                  <a:srgbClr val="C00000"/>
                </a:solidFill>
              </a:rPr>
              <a:t>Returns</a:t>
            </a:r>
            <a:r>
              <a:rPr lang="en-US" sz="2400" dirty="0"/>
              <a:t> memory to </a:t>
            </a:r>
            <a:r>
              <a:rPr lang="en-US" sz="2400" dirty="0" err="1"/>
              <a:t>freestore</a:t>
            </a:r>
            <a:endParaRPr lang="en-US" sz="2400" dirty="0"/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400" dirty="0"/>
              <a:t>Example:</a:t>
            </a:r>
            <a:br>
              <a:rPr lang="en-US" sz="2400" dirty="0"/>
            </a:br>
            <a:r>
              <a:rPr lang="en-US" sz="2000" dirty="0" err="1"/>
              <a:t>int</a:t>
            </a:r>
            <a:r>
              <a:rPr lang="en-US" sz="2000" dirty="0"/>
              <a:t> *p;</a:t>
            </a:r>
            <a:br>
              <a:rPr lang="en-US" sz="2000" dirty="0"/>
            </a:br>
            <a:r>
              <a:rPr lang="en-US" sz="2000" dirty="0"/>
              <a:t>p = new </a:t>
            </a:r>
            <a:r>
              <a:rPr lang="en-US" sz="2000" dirty="0" err="1"/>
              <a:t>int</a:t>
            </a:r>
            <a:r>
              <a:rPr lang="en-US" sz="2000" dirty="0"/>
              <a:t>(5);</a:t>
            </a:r>
            <a:br>
              <a:rPr lang="en-US" sz="2000" dirty="0"/>
            </a:br>
            <a:r>
              <a:rPr lang="en-US" sz="2000" dirty="0"/>
              <a:t>… //Some processing…</a:t>
            </a:r>
            <a:br>
              <a:rPr lang="en-US" sz="2000" dirty="0"/>
            </a:br>
            <a:r>
              <a:rPr lang="en-US" sz="2000" dirty="0">
                <a:solidFill>
                  <a:srgbClr val="0070C0"/>
                </a:solidFill>
              </a:rPr>
              <a:t>delete p;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400" dirty="0"/>
              <a:t>De-allocates dynamic memory "pointed to by</a:t>
            </a:r>
            <a:br>
              <a:rPr lang="en-US" sz="2400" dirty="0"/>
            </a:br>
            <a:r>
              <a:rPr lang="en-US" sz="2400" dirty="0"/>
              <a:t>pointer p"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Literally "destroys" memory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03F0261A-EB0B-439A-A7E0-D50591FE2BD7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rgbClr val="C00000"/>
                </a:solidFill>
              </a:rPr>
              <a:t>Dangling</a:t>
            </a:r>
            <a:r>
              <a:rPr lang="en-US" dirty="0"/>
              <a:t> Pointers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delete p;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Destroys dynamic memory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But </a:t>
            </a:r>
            <a:r>
              <a:rPr lang="en-US" sz="2400" dirty="0">
                <a:solidFill>
                  <a:srgbClr val="00B050"/>
                </a:solidFill>
              </a:rPr>
              <a:t>p still points there</a:t>
            </a:r>
            <a:r>
              <a:rPr lang="en-US" sz="2400" dirty="0"/>
              <a:t>!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Called "dangling pointer"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If p is then dereferenced ( *p )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Unpredictable results!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Often disastrous!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Avoid dangling pointers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C00000"/>
                </a:solidFill>
              </a:rPr>
              <a:t>Assign pointer to NULL after delete:</a:t>
            </a:r>
            <a:br>
              <a:rPr lang="en-US" sz="2400" dirty="0"/>
            </a:br>
            <a:r>
              <a:rPr lang="en-US" sz="2000" dirty="0">
                <a:solidFill>
                  <a:srgbClr val="0070C0"/>
                </a:solidFill>
              </a:rPr>
              <a:t>delete p;</a:t>
            </a:r>
            <a:br>
              <a:rPr lang="en-US" sz="2000" dirty="0">
                <a:solidFill>
                  <a:srgbClr val="0070C0"/>
                </a:solidFill>
              </a:rPr>
            </a:br>
            <a:r>
              <a:rPr lang="en-US" sz="2000" dirty="0">
                <a:solidFill>
                  <a:srgbClr val="0070C0"/>
                </a:solidFill>
              </a:rPr>
              <a:t>p = NULL;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F7CEEA4-19E7-4449-9774-CE62B47995DE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A65F65-C147-6247-911F-47360C9FF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39F312D-41E8-D940-B306-585C4593E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BBA2BF6-9D98-594F-9BCE-B593E5A98D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89787A2-8C5A-43EF-B0B7-DAA4A3939182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8B6214B-45A7-CD48-B8FD-8BA03363FF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375762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Dynamic and Automatic Variables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chemeClr val="accent2"/>
                </a:solidFill>
              </a:rPr>
              <a:t>Dynamic variables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Created with </a:t>
            </a:r>
            <a:r>
              <a:rPr lang="en-US" sz="2400" dirty="0">
                <a:solidFill>
                  <a:srgbClr val="7030A0"/>
                </a:solidFill>
              </a:rPr>
              <a:t>new</a:t>
            </a:r>
            <a:r>
              <a:rPr lang="en-US" sz="2400" dirty="0"/>
              <a:t> operator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Created and destroyed while program runs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>
                <a:solidFill>
                  <a:schemeClr val="accent6"/>
                </a:solidFill>
              </a:rPr>
              <a:t>Local variables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Declared within function definition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Not dynamic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Created when function is called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Destroyed when function call completes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Often called "automatic" variables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Properties controlled for you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C6EC954F-0157-4E93-B9B2-450CCC733DA1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54F0807-8F24-2843-9B50-B1D10CA1C1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404" r="35096"/>
          <a:stretch/>
        </p:blipFill>
        <p:spPr>
          <a:xfrm>
            <a:off x="6934200" y="2237581"/>
            <a:ext cx="1981200" cy="3251200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Define Pointer Types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Can </a:t>
            </a:r>
            <a:r>
              <a:rPr lang="en-US" sz="2800" dirty="0">
                <a:solidFill>
                  <a:srgbClr val="C00000"/>
                </a:solidFill>
              </a:rPr>
              <a:t>"name" pointer types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To be able to declare pointers like other</a:t>
            </a:r>
            <a:br>
              <a:rPr lang="en-US" sz="2800" dirty="0"/>
            </a:br>
            <a:r>
              <a:rPr lang="en-US" sz="2800" dirty="0"/>
              <a:t>variables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Eliminate need for "*" in pointer declaration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>
                <a:solidFill>
                  <a:srgbClr val="0070C0"/>
                </a:solidFill>
              </a:rPr>
              <a:t>typedef </a:t>
            </a:r>
            <a:r>
              <a:rPr lang="en-US" sz="2800" dirty="0" err="1">
                <a:solidFill>
                  <a:srgbClr val="0070C0"/>
                </a:solidFill>
              </a:rPr>
              <a:t>int</a:t>
            </a:r>
            <a:r>
              <a:rPr lang="en-US" sz="2800" dirty="0">
                <a:solidFill>
                  <a:srgbClr val="0070C0"/>
                </a:solidFill>
              </a:rPr>
              <a:t>* </a:t>
            </a:r>
            <a:r>
              <a:rPr lang="en-US" sz="2800" dirty="0" err="1">
                <a:solidFill>
                  <a:srgbClr val="0070C0"/>
                </a:solidFill>
              </a:rPr>
              <a:t>IntPtr</a:t>
            </a:r>
            <a:r>
              <a:rPr lang="en-US" sz="2800" dirty="0">
                <a:solidFill>
                  <a:srgbClr val="0070C0"/>
                </a:solidFill>
              </a:rPr>
              <a:t>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Defines a "new type" alias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Consider these declarations:</a:t>
            </a:r>
            <a:br>
              <a:rPr lang="en-US" sz="2400" dirty="0"/>
            </a:br>
            <a:r>
              <a:rPr lang="en-US" sz="2400" dirty="0" err="1">
                <a:solidFill>
                  <a:srgbClr val="0070C0"/>
                </a:solidFill>
              </a:rPr>
              <a:t>IntPtr</a:t>
            </a:r>
            <a:r>
              <a:rPr lang="en-US" sz="2400" dirty="0">
                <a:solidFill>
                  <a:srgbClr val="0070C0"/>
                </a:solidFill>
              </a:rPr>
              <a:t> p;</a:t>
            </a:r>
            <a:br>
              <a:rPr lang="en-US" sz="2400" dirty="0"/>
            </a:br>
            <a:r>
              <a:rPr lang="en-US" sz="2400" dirty="0" err="1"/>
              <a:t>int</a:t>
            </a:r>
            <a:r>
              <a:rPr lang="en-US" sz="2400" dirty="0"/>
              <a:t> *p;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The two are equivalent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D4245B81-456D-4599-B549-C4EFAEBC84C4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Pitfall: </a:t>
            </a:r>
            <a:r>
              <a:rPr lang="en-US" dirty="0">
                <a:solidFill>
                  <a:srgbClr val="C00000"/>
                </a:solidFill>
              </a:rPr>
              <a:t>Call-by-value</a:t>
            </a:r>
            <a:r>
              <a:rPr lang="en-US" dirty="0"/>
              <a:t> Pointers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Behavior subtle and troublesome</a:t>
            </a:r>
          </a:p>
          <a:p>
            <a:pPr lvl="1" eaLnBrk="1" hangingPunct="1"/>
            <a:r>
              <a:rPr lang="en-US" dirty="0"/>
              <a:t>If function changes pointer parameter </a:t>
            </a:r>
            <a:br>
              <a:rPr lang="en-US" dirty="0"/>
            </a:br>
            <a:r>
              <a:rPr lang="en-US" dirty="0"/>
              <a:t>itself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only change is to local copy</a:t>
            </a:r>
          </a:p>
          <a:p>
            <a:pPr eaLnBrk="1" hangingPunct="1">
              <a:spcBef>
                <a:spcPct val="50000"/>
              </a:spcBef>
            </a:pPr>
            <a:r>
              <a:rPr lang="en-US" dirty="0"/>
              <a:t>Best illustrated with example…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084D985E-F1F2-4AE0-8878-E10E624DADA2}" type="slidenum">
              <a:rPr lang="en-US"/>
              <a:pPr>
                <a:defRPr/>
              </a:pPr>
              <a:t>39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Pointer Introduction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040518FD-42CA-4DDF-B42F-ADD924788C89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8" name="Picture 4" descr="C:\WINDOWS\Desktop\Oh_type\sacitch_C++_ppt\gif\savitchc05d02.gif">
            <a:extLst>
              <a:ext uri="{FF2B5EF4-FFF2-40B4-BE49-F238E27FC236}">
                <a16:creationId xmlns:a16="http://schemas.microsoft.com/office/drawing/2014/main" id="{CE12DEDD-62A6-2A41-858F-099F33953B63}"/>
              </a:ext>
            </a:extLst>
          </p:cNvPr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060475"/>
            <a:ext cx="6029325" cy="532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1">
            <a:extLst>
              <a:ext uri="{FF2B5EF4-FFF2-40B4-BE49-F238E27FC236}">
                <a16:creationId xmlns:a16="http://schemas.microsoft.com/office/drawing/2014/main" id="{DB1CDCBC-AE7C-E240-A5BE-4BC743F90414}"/>
              </a:ext>
            </a:extLst>
          </p:cNvPr>
          <p:cNvSpPr/>
          <p:nvPr/>
        </p:nvSpPr>
        <p:spPr>
          <a:xfrm>
            <a:off x="3590925" y="2654849"/>
            <a:ext cx="456600" cy="1476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1">
            <a:extLst>
              <a:ext uri="{FF2B5EF4-FFF2-40B4-BE49-F238E27FC236}">
                <a16:creationId xmlns:a16="http://schemas.microsoft.com/office/drawing/2014/main" id="{B141B6A5-C6B1-8446-88B8-D268A11B681A}"/>
              </a:ext>
            </a:extLst>
          </p:cNvPr>
          <p:cNvSpPr/>
          <p:nvPr/>
        </p:nvSpPr>
        <p:spPr>
          <a:xfrm>
            <a:off x="2057400" y="2895600"/>
            <a:ext cx="533400" cy="2286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74974917"/>
      </p:ext>
    </p:extLst>
  </p:cSld>
  <p:clrMapOvr>
    <a:masterClrMapping/>
  </p:clrMapOvr>
  <p:transition spd="med">
    <p:wipe dir="r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4" descr="C:\WINDOWS\Desktop\Oh_type\sacitch_C++_ppt\gif\savitchc10d04_1of2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950" y="1695450"/>
            <a:ext cx="7599363" cy="4519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7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000"/>
              <a:t>Call-by-value Pointers Example: </a:t>
            </a:r>
            <a:br>
              <a:rPr lang="en-US" sz="3000"/>
            </a:br>
            <a:r>
              <a:rPr lang="en-US" sz="3000" b="1"/>
              <a:t>Display 10.4</a:t>
            </a:r>
            <a:r>
              <a:rPr lang="en-US" sz="3000"/>
              <a:t>  A Call-by-Value Pointer Parameter (1 of 2)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4A1D9933-8911-4DD8-BC07-9F019ECCE044}" type="slidenum">
              <a:rPr lang="en-US"/>
              <a:pPr>
                <a:defRPr/>
              </a:pPr>
              <a:t>40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42D605C-7CD4-CA4D-A8F3-64F72496C03E}"/>
              </a:ext>
            </a:extLst>
          </p:cNvPr>
          <p:cNvSpPr/>
          <p:nvPr/>
        </p:nvSpPr>
        <p:spPr>
          <a:xfrm>
            <a:off x="1600200" y="3980656"/>
            <a:ext cx="2971800" cy="4389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5BB3427-A283-5049-983B-F86E206E0B08}"/>
              </a:ext>
            </a:extLst>
          </p:cNvPr>
          <p:cNvSpPr/>
          <p:nvPr/>
        </p:nvSpPr>
        <p:spPr>
          <a:xfrm>
            <a:off x="1926431" y="4765807"/>
            <a:ext cx="2971800" cy="4389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</p:cSld>
  <p:clrMapOvr>
    <a:masterClrMapping/>
  </p:clrMapOvr>
  <p:transition spd="med">
    <p:wipe dir="r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6" descr="C:\WINDOWS\Desktop\Oh_type\sacitch_C++_ppt\gif\savitchc10d04_2of2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1754188"/>
            <a:ext cx="7772400" cy="4341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1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000"/>
              <a:t>Call-by-value Pointers Example: </a:t>
            </a:r>
            <a:br>
              <a:rPr lang="en-US" sz="3000"/>
            </a:br>
            <a:r>
              <a:rPr lang="en-US" sz="3000" b="1"/>
              <a:t>Display 10.4</a:t>
            </a:r>
            <a:r>
              <a:rPr lang="en-US" sz="3000"/>
              <a:t>  A Call-by-Value Pointer Parameter (2 of 2)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803231A7-EF65-4CC5-ABA5-D013FDBF3FC7}" type="slidenum">
              <a:rPr lang="en-US"/>
              <a:pPr>
                <a:defRPr/>
              </a:pPr>
              <a:t>41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BDB6BE3-70A0-AD47-BC97-10321743E51F}"/>
              </a:ext>
            </a:extLst>
          </p:cNvPr>
          <p:cNvSpPr/>
          <p:nvPr/>
        </p:nvSpPr>
        <p:spPr>
          <a:xfrm>
            <a:off x="1960288" y="1676400"/>
            <a:ext cx="2971800" cy="4389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</p:cSld>
  <p:clrMapOvr>
    <a:masterClrMapping/>
  </p:clrMapOvr>
  <p:transition spd="med">
    <p:wipe dir="r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/>
              <a:t>Call-by-value Pointers Graphic: </a:t>
            </a:r>
            <a:br>
              <a:rPr lang="en-US" sz="3200"/>
            </a:br>
            <a:r>
              <a:rPr lang="en-US" sz="3000" b="1"/>
              <a:t>Display 10.5  </a:t>
            </a:r>
            <a:r>
              <a:rPr lang="en-US" sz="3200"/>
              <a:t>The Function Call sneaky(p); </a:t>
            </a:r>
          </a:p>
        </p:txBody>
      </p:sp>
      <p:pic>
        <p:nvPicPr>
          <p:cNvPr id="44035" name="Picture 4" descr="C:\WINDOWS\Desktop\Oh_type\sacitch_C++_ppt\gif\savitchc10d05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238" y="1831975"/>
            <a:ext cx="7772400" cy="388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487339C6-4324-4B15-A719-6EF18FBE20EC}" type="slidenum">
              <a:rPr lang="en-US"/>
              <a:pPr>
                <a:defRPr/>
              </a:pPr>
              <a:t>42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/>
              <a:t>Unless…</a:t>
            </a:r>
            <a:endParaRPr lang="en-US" dirty="0"/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TW" dirty="0"/>
              <a:t>You</a:t>
            </a:r>
            <a:r>
              <a:rPr lang="zh-TW" altLang="en-US" dirty="0"/>
              <a:t> </a:t>
            </a:r>
            <a:r>
              <a:rPr lang="en-US" altLang="zh-TW" dirty="0"/>
              <a:t>use</a:t>
            </a:r>
            <a:br>
              <a:rPr lang="en-US" altLang="zh-TW" dirty="0"/>
            </a:br>
            <a:r>
              <a:rPr lang="en-US" altLang="zh-TW" dirty="0"/>
              <a:t>void</a:t>
            </a:r>
            <a:r>
              <a:rPr lang="zh-TW" altLang="en-US" dirty="0"/>
              <a:t> </a:t>
            </a:r>
            <a:r>
              <a:rPr lang="en-US" altLang="zh-TW" dirty="0"/>
              <a:t>sneaky(</a:t>
            </a:r>
            <a:r>
              <a:rPr lang="zh-TW" altLang="en-US" dirty="0"/>
              <a:t> </a:t>
            </a:r>
            <a:r>
              <a:rPr lang="en-US" altLang="zh-TW" dirty="0"/>
              <a:t>int</a:t>
            </a:r>
            <a:r>
              <a:rPr lang="zh-TW" altLang="en-US" dirty="0"/>
              <a:t> </a:t>
            </a:r>
            <a:r>
              <a:rPr lang="zh-TW" altLang="en-US" dirty="0">
                <a:solidFill>
                  <a:srgbClr val="C00000"/>
                </a:solidFill>
              </a:rPr>
              <a:t>**</a:t>
            </a:r>
            <a:r>
              <a:rPr lang="zh-TW" altLang="en-US" dirty="0"/>
              <a:t> </a:t>
            </a:r>
            <a:r>
              <a:rPr lang="en-US" altLang="zh-TW" dirty="0" err="1"/>
              <a:t>pPtr</a:t>
            </a:r>
            <a:r>
              <a:rPr lang="en-US" altLang="zh-TW" dirty="0"/>
              <a:t>);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int</a:t>
            </a:r>
            <a:r>
              <a:rPr lang="zh-TW" altLang="en-US" dirty="0"/>
              <a:t> </a:t>
            </a:r>
            <a:r>
              <a:rPr lang="en-US" altLang="zh-TW" dirty="0"/>
              <a:t>main()</a:t>
            </a:r>
            <a:br>
              <a:rPr lang="en-US" altLang="zh-TW" dirty="0"/>
            </a:br>
            <a:r>
              <a:rPr lang="en-US" altLang="zh-TW" dirty="0"/>
              <a:t>{</a:t>
            </a:r>
            <a:br>
              <a:rPr lang="en-US" altLang="zh-TW" dirty="0"/>
            </a:br>
            <a:r>
              <a:rPr lang="en-US" altLang="zh-TW" dirty="0"/>
              <a:t>	int</a:t>
            </a:r>
            <a:r>
              <a:rPr lang="zh-TW" altLang="en-US" dirty="0"/>
              <a:t>* </a:t>
            </a:r>
            <a:r>
              <a:rPr lang="en-US" altLang="zh-TW" dirty="0"/>
              <a:t>p;</a:t>
            </a:r>
            <a:br>
              <a:rPr lang="en-US" altLang="zh-TW" dirty="0"/>
            </a:br>
            <a:r>
              <a:rPr lang="en-US" altLang="zh-TW" dirty="0"/>
              <a:t>	sneaky(&amp;p);</a:t>
            </a:r>
            <a:br>
              <a:rPr lang="en-US" altLang="zh-TW" dirty="0"/>
            </a:br>
            <a:r>
              <a:rPr lang="en-US" altLang="zh-TW" dirty="0"/>
              <a:t>}</a:t>
            </a:r>
          </a:p>
          <a:p>
            <a:pPr eaLnBrk="1" hangingPunct="1"/>
            <a:r>
              <a:rPr lang="en-US" altLang="zh-TW" dirty="0"/>
              <a:t>But</a:t>
            </a:r>
            <a:r>
              <a:rPr lang="zh-TW" altLang="en-US" dirty="0"/>
              <a:t> </a:t>
            </a:r>
            <a:r>
              <a:rPr lang="en-US" altLang="zh-TW" dirty="0"/>
              <a:t>this</a:t>
            </a:r>
            <a:r>
              <a:rPr lang="zh-TW" altLang="en-US" dirty="0"/>
              <a:t> </a:t>
            </a:r>
            <a:r>
              <a:rPr lang="en-US" altLang="zh-TW" dirty="0"/>
              <a:t>is</a:t>
            </a:r>
            <a:r>
              <a:rPr lang="zh-TW" altLang="en-US" dirty="0"/>
              <a:t> </a:t>
            </a:r>
            <a:r>
              <a:rPr lang="en-US" altLang="zh-TW" dirty="0"/>
              <a:t>dangerous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E852778B-30D1-4FC4-9B8D-F78A1F72A043}" type="slidenum">
              <a:rPr lang="en-US"/>
              <a:pPr>
                <a:defRPr/>
              </a:pPr>
              <a:t>43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832E4A-0042-FD42-AB5E-8A830EA1F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0" y="4419600"/>
            <a:ext cx="1981200" cy="180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383015"/>
      </p:ext>
    </p:extLst>
  </p:cSld>
  <p:clrMapOvr>
    <a:masterClrMapping/>
  </p:clrMapOvr>
  <p:transition spd="med">
    <p:wipe dir="r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Dynamic Arrays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rgbClr val="C00000"/>
                </a:solidFill>
              </a:rPr>
              <a:t>Array variables</a:t>
            </a:r>
          </a:p>
          <a:p>
            <a:pPr lvl="1" eaLnBrk="1" hangingPunct="1"/>
            <a:r>
              <a:rPr lang="en-US" dirty="0"/>
              <a:t>Really </a:t>
            </a:r>
            <a:r>
              <a:rPr lang="en-US" dirty="0">
                <a:solidFill>
                  <a:srgbClr val="C00000"/>
                </a:solidFill>
              </a:rPr>
              <a:t>pointer variables</a:t>
            </a:r>
            <a:r>
              <a:rPr lang="en-US" dirty="0"/>
              <a:t>!</a:t>
            </a:r>
          </a:p>
          <a:p>
            <a:pPr eaLnBrk="1" hangingPunct="1">
              <a:spcBef>
                <a:spcPct val="50000"/>
              </a:spcBef>
            </a:pPr>
            <a:r>
              <a:rPr lang="en-US" dirty="0"/>
              <a:t>Standard array</a:t>
            </a:r>
          </a:p>
          <a:p>
            <a:pPr lvl="1" eaLnBrk="1" hangingPunct="1"/>
            <a:r>
              <a:rPr lang="en-US" dirty="0"/>
              <a:t>Fixed size</a:t>
            </a:r>
          </a:p>
          <a:p>
            <a:pPr eaLnBrk="1" hangingPunct="1">
              <a:spcBef>
                <a:spcPct val="50000"/>
              </a:spcBef>
            </a:pPr>
            <a:r>
              <a:rPr lang="en-US" dirty="0"/>
              <a:t>Dynamic array</a:t>
            </a:r>
          </a:p>
          <a:p>
            <a:pPr lvl="1" eaLnBrk="1" hangingPunct="1"/>
            <a:r>
              <a:rPr lang="en-US" dirty="0">
                <a:solidFill>
                  <a:srgbClr val="0070C0"/>
                </a:solidFill>
              </a:rPr>
              <a:t>Size</a:t>
            </a:r>
            <a:r>
              <a:rPr lang="en-US" dirty="0"/>
              <a:t> not specified at programming time</a:t>
            </a:r>
          </a:p>
          <a:p>
            <a:pPr lvl="1" eaLnBrk="1" hangingPunct="1"/>
            <a:r>
              <a:rPr lang="en-US" dirty="0">
                <a:solidFill>
                  <a:srgbClr val="0070C0"/>
                </a:solidFill>
              </a:rPr>
              <a:t>Determined while program running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E852778B-30D1-4FC4-9B8D-F78A1F72A043}" type="slidenum">
              <a:rPr lang="en-US"/>
              <a:pPr>
                <a:defRPr/>
              </a:pPr>
              <a:t>44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Array Variables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Recall: arrays stored in memory</a:t>
            </a:r>
            <a:br>
              <a:rPr lang="en-US" sz="2800" dirty="0"/>
            </a:br>
            <a:r>
              <a:rPr lang="en-US" sz="2800" dirty="0"/>
              <a:t>addresses, </a:t>
            </a:r>
            <a:r>
              <a:rPr lang="en-US" sz="2800" dirty="0">
                <a:solidFill>
                  <a:srgbClr val="0070C0"/>
                </a:solidFill>
              </a:rPr>
              <a:t>sequentially</a:t>
            </a:r>
          </a:p>
          <a:p>
            <a:pPr lvl="1" eaLnBrk="1" hangingPunct="1"/>
            <a:r>
              <a:rPr lang="en-US" sz="2400" dirty="0">
                <a:solidFill>
                  <a:srgbClr val="C00000"/>
                </a:solidFill>
              </a:rPr>
              <a:t>Array variable </a:t>
            </a:r>
            <a:r>
              <a:rPr lang="en-US" sz="2400" dirty="0"/>
              <a:t>"refers to" </a:t>
            </a:r>
            <a:r>
              <a:rPr lang="en-US" sz="2400" dirty="0">
                <a:solidFill>
                  <a:srgbClr val="C00000"/>
                </a:solidFill>
              </a:rPr>
              <a:t>first indexed</a:t>
            </a:r>
            <a:r>
              <a:rPr lang="en-US" sz="2400" dirty="0"/>
              <a:t> variable</a:t>
            </a:r>
          </a:p>
          <a:p>
            <a:pPr lvl="1" eaLnBrk="1" hangingPunct="1"/>
            <a:r>
              <a:rPr lang="en-US" sz="2400" dirty="0"/>
              <a:t>So array variable is </a:t>
            </a:r>
            <a:r>
              <a:rPr lang="en-US" sz="2400" dirty="0">
                <a:solidFill>
                  <a:srgbClr val="00B050"/>
                </a:solidFill>
              </a:rPr>
              <a:t>a kind of pointer variable!</a:t>
            </a:r>
          </a:p>
          <a:p>
            <a:pPr eaLnBrk="1" hangingPunct="1">
              <a:spcBef>
                <a:spcPct val="50000"/>
              </a:spcBef>
            </a:pPr>
            <a:r>
              <a:rPr lang="en-US" sz="2800" dirty="0"/>
              <a:t>Example:</a:t>
            </a:r>
            <a:br>
              <a:rPr lang="en-US" sz="2800" dirty="0"/>
            </a:br>
            <a:r>
              <a:rPr lang="en-US" sz="2800" dirty="0" err="1"/>
              <a:t>int</a:t>
            </a:r>
            <a:r>
              <a:rPr lang="en-US" sz="2800" dirty="0"/>
              <a:t> a[10];</a:t>
            </a:r>
            <a:br>
              <a:rPr lang="en-US" sz="2800" dirty="0"/>
            </a:br>
            <a:r>
              <a:rPr lang="en-US" sz="2800" dirty="0" err="1"/>
              <a:t>int</a:t>
            </a:r>
            <a:r>
              <a:rPr lang="en-US" sz="2800" dirty="0"/>
              <a:t> * p;</a:t>
            </a:r>
          </a:p>
          <a:p>
            <a:pPr lvl="1" eaLnBrk="1" hangingPunct="1"/>
            <a:r>
              <a:rPr lang="en-US" sz="2400" dirty="0"/>
              <a:t>a and p are both pointer variables!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CAB9E0D8-8233-4D2E-A65D-8002165C3B62}" type="slidenum">
              <a:rPr lang="en-US"/>
              <a:pPr>
                <a:defRPr/>
              </a:pPr>
              <a:t>45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Array Variables </a:t>
            </a:r>
            <a:r>
              <a:rPr lang="en-US">
                <a:sym typeface="Wingdings" pitchFamily="2" charset="2"/>
              </a:rPr>
              <a:t></a:t>
            </a:r>
            <a:r>
              <a:rPr lang="en-US"/>
              <a:t> Pointers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524000"/>
            <a:ext cx="7815262" cy="4687888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dirty="0"/>
              <a:t>Recall previous example:</a:t>
            </a:r>
            <a:br>
              <a:rPr lang="en-US" dirty="0"/>
            </a:br>
            <a:r>
              <a:rPr lang="en-US" sz="2400" dirty="0">
                <a:solidFill>
                  <a:srgbClr val="0070C0"/>
                </a:solidFill>
              </a:rPr>
              <a:t>int a[10];</a:t>
            </a:r>
            <a:br>
              <a:rPr lang="en-US" sz="2400" dirty="0"/>
            </a:br>
            <a:r>
              <a:rPr lang="en-US" sz="2400" dirty="0"/>
              <a:t>typedef int* </a:t>
            </a:r>
            <a:r>
              <a:rPr lang="en-US" sz="2400" dirty="0" err="1"/>
              <a:t>IntPtr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dirty="0" err="1">
                <a:solidFill>
                  <a:srgbClr val="0070C0"/>
                </a:solidFill>
              </a:rPr>
              <a:t>IntPtr</a:t>
            </a:r>
            <a:r>
              <a:rPr lang="en-US" sz="2400" dirty="0">
                <a:solidFill>
                  <a:srgbClr val="0070C0"/>
                </a:solidFill>
              </a:rPr>
              <a:t> p;</a:t>
            </a:r>
          </a:p>
          <a:p>
            <a:pPr eaLnBrk="1" hangingPunct="1">
              <a:lnSpc>
                <a:spcPct val="90000"/>
              </a:lnSpc>
              <a:spcBef>
                <a:spcPct val="35000"/>
              </a:spcBef>
            </a:pPr>
            <a:r>
              <a:rPr lang="en-US" dirty="0">
                <a:solidFill>
                  <a:srgbClr val="C00000"/>
                </a:solidFill>
              </a:rPr>
              <a:t>a and p are pointer variables</a:t>
            </a:r>
          </a:p>
          <a:p>
            <a:pPr lvl="1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dirty="0"/>
              <a:t>Can perform assignments:</a:t>
            </a:r>
            <a:br>
              <a:rPr lang="en-US" dirty="0"/>
            </a:br>
            <a:r>
              <a:rPr lang="en-US" dirty="0"/>
              <a:t>p = a;	// Legal.</a:t>
            </a:r>
          </a:p>
          <a:p>
            <a:pPr lvl="2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dirty="0"/>
              <a:t>p now points where a points</a:t>
            </a:r>
          </a:p>
          <a:p>
            <a:pPr lvl="3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dirty="0"/>
              <a:t>To first indexed variable of array a</a:t>
            </a:r>
          </a:p>
          <a:p>
            <a:pPr lvl="1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dirty="0"/>
              <a:t>a = p;	// ILLEGAL!</a:t>
            </a:r>
          </a:p>
          <a:p>
            <a:pPr lvl="2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dirty="0">
                <a:solidFill>
                  <a:srgbClr val="00B050"/>
                </a:solidFill>
              </a:rPr>
              <a:t>Array pointer is </a:t>
            </a:r>
            <a:r>
              <a:rPr lang="en-US" b="1" dirty="0">
                <a:solidFill>
                  <a:srgbClr val="00B050"/>
                </a:solidFill>
              </a:rPr>
              <a:t>CONSTANT</a:t>
            </a:r>
            <a:r>
              <a:rPr lang="en-US" dirty="0">
                <a:solidFill>
                  <a:srgbClr val="00B050"/>
                </a:solidFill>
              </a:rPr>
              <a:t> pointer!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F85B234A-CA6F-48A8-BBA9-5D3212808173}" type="slidenum">
              <a:rPr lang="en-US"/>
              <a:pPr>
                <a:defRPr/>
              </a:pPr>
              <a:t>46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Array Variables </a:t>
            </a:r>
            <a:r>
              <a:rPr lang="en-US">
                <a:sym typeface="Wingdings" pitchFamily="2" charset="2"/>
              </a:rPr>
              <a:t></a:t>
            </a:r>
            <a:r>
              <a:rPr lang="en-US"/>
              <a:t> Pointers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Array variable</a:t>
            </a:r>
            <a:br>
              <a:rPr lang="en-US" sz="2800" dirty="0"/>
            </a:br>
            <a:r>
              <a:rPr lang="en-US" sz="2800" dirty="0" err="1">
                <a:solidFill>
                  <a:srgbClr val="0070C0"/>
                </a:solidFill>
              </a:rPr>
              <a:t>int</a:t>
            </a:r>
            <a:r>
              <a:rPr lang="en-US" sz="2800" dirty="0">
                <a:solidFill>
                  <a:srgbClr val="0070C0"/>
                </a:solidFill>
              </a:rPr>
              <a:t> a[10];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MORE than a pointer variable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 err="1">
                <a:solidFill>
                  <a:srgbClr val="0070C0"/>
                </a:solidFill>
              </a:rPr>
              <a:t>const</a:t>
            </a:r>
            <a:r>
              <a:rPr lang="en-US" sz="2400" dirty="0">
                <a:solidFill>
                  <a:srgbClr val="0070C0"/>
                </a:solidFill>
              </a:rPr>
              <a:t> version </a:t>
            </a:r>
            <a:r>
              <a:rPr lang="en-US" sz="2400" dirty="0"/>
              <a:t>of "</a:t>
            </a:r>
            <a:r>
              <a:rPr lang="en-US" sz="2400" dirty="0" err="1"/>
              <a:t>int</a:t>
            </a:r>
            <a:r>
              <a:rPr lang="en-US" sz="2400" dirty="0"/>
              <a:t> *" type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Array was allocated in memory already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Variable </a:t>
            </a:r>
            <a:r>
              <a:rPr lang="en-US" sz="2400" i="1" dirty="0"/>
              <a:t>a</a:t>
            </a:r>
            <a:r>
              <a:rPr lang="en-US" sz="2400" dirty="0"/>
              <a:t> MUST point there…always!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>
                <a:solidFill>
                  <a:srgbClr val="C00000"/>
                </a:solidFill>
              </a:rPr>
              <a:t>Cannot be changed!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In contrast to ordinary pointers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Which can (&amp; typically do) change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F152C818-860F-4E77-8EB0-58FEFD68F4E0}" type="slidenum">
              <a:rPr lang="en-US"/>
              <a:pPr>
                <a:defRPr/>
              </a:pPr>
              <a:t>47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Dynamic Arrays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600200"/>
            <a:ext cx="7815262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(Static) Array limitations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Must </a:t>
            </a:r>
            <a:r>
              <a:rPr lang="en-US" dirty="0">
                <a:solidFill>
                  <a:srgbClr val="C00000"/>
                </a:solidFill>
              </a:rPr>
              <a:t>specify</a:t>
            </a: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size</a:t>
            </a:r>
            <a:r>
              <a:rPr lang="en-US" dirty="0"/>
              <a:t> first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May not know until program runs!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Must "estimate" maximum size needed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Sometimes OK, sometimes not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"Wastes" memory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>
                <a:solidFill>
                  <a:srgbClr val="00B050"/>
                </a:solidFill>
              </a:rPr>
              <a:t>Dynamic arrays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solidFill>
                  <a:srgbClr val="0070C0"/>
                </a:solidFill>
              </a:rPr>
              <a:t>Can grow and shrink as needed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1C4192AC-7FB8-4019-B02B-6C35A3F63429}" type="slidenum">
              <a:rPr lang="en-US"/>
              <a:pPr>
                <a:defRPr/>
              </a:pPr>
              <a:t>48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Creating Dynamic Arrays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Very simple!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Use </a:t>
            </a:r>
            <a:r>
              <a:rPr lang="en-US" sz="2800" b="1" dirty="0">
                <a:solidFill>
                  <a:srgbClr val="C00000"/>
                </a:solidFill>
              </a:rPr>
              <a:t>new</a:t>
            </a:r>
            <a:r>
              <a:rPr lang="en-US" sz="2800" dirty="0"/>
              <a:t> operator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Dynamically allocate with pointer variable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Treat like standard arrays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Example:</a:t>
            </a:r>
            <a:br>
              <a:rPr lang="en-US" sz="2800" dirty="0"/>
            </a:br>
            <a:r>
              <a:rPr lang="en-US" sz="2400" dirty="0"/>
              <a:t>typedef double * </a:t>
            </a:r>
            <a:r>
              <a:rPr lang="en-US" sz="2400" dirty="0" err="1"/>
              <a:t>DoublePtr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dirty="0" err="1"/>
              <a:t>DoublePtr</a:t>
            </a:r>
            <a:r>
              <a:rPr lang="en-US" sz="2400" dirty="0"/>
              <a:t> d;</a:t>
            </a:r>
            <a:br>
              <a:rPr lang="en-US" sz="2400" dirty="0"/>
            </a:br>
            <a:r>
              <a:rPr lang="en-US" sz="2400" dirty="0">
                <a:solidFill>
                  <a:srgbClr val="0070C0"/>
                </a:solidFill>
              </a:rPr>
              <a:t>d = new double[</a:t>
            </a:r>
            <a:r>
              <a:rPr lang="en-US" sz="2400" dirty="0">
                <a:solidFill>
                  <a:srgbClr val="C00000"/>
                </a:solidFill>
              </a:rPr>
              <a:t>10</a:t>
            </a:r>
            <a:r>
              <a:rPr lang="en-US" sz="2400" dirty="0">
                <a:solidFill>
                  <a:srgbClr val="0070C0"/>
                </a:solidFill>
              </a:rPr>
              <a:t>];    </a:t>
            </a:r>
            <a:r>
              <a:rPr lang="en-US" sz="2400" dirty="0"/>
              <a:t>//Size in brackets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Creates dynamically allocated array variable </a:t>
            </a:r>
            <a:r>
              <a:rPr lang="en-US" sz="2400" i="1" dirty="0"/>
              <a:t>d</a:t>
            </a:r>
            <a:r>
              <a:rPr lang="en-US" sz="2400" dirty="0"/>
              <a:t>,</a:t>
            </a:r>
            <a:br>
              <a:rPr lang="en-US" sz="2400" dirty="0"/>
            </a:br>
            <a:r>
              <a:rPr lang="en-US" sz="2400" dirty="0"/>
              <a:t>with </a:t>
            </a:r>
            <a:r>
              <a:rPr lang="en-US" sz="2400" dirty="0">
                <a:solidFill>
                  <a:srgbClr val="C00000"/>
                </a:solidFill>
              </a:rPr>
              <a:t>ten elements</a:t>
            </a:r>
            <a:r>
              <a:rPr lang="en-US" sz="2400" dirty="0"/>
              <a:t>, base type </a:t>
            </a:r>
            <a:r>
              <a:rPr lang="en-US" sz="2400" dirty="0">
                <a:solidFill>
                  <a:srgbClr val="0070C0"/>
                </a:solidFill>
              </a:rPr>
              <a:t>double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8DC82FE-DD59-4921-A18E-DDF75C494B16}" type="slidenum">
              <a:rPr lang="en-US"/>
              <a:pPr>
                <a:defRPr/>
              </a:pPr>
              <a:t>49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Pointer Variables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Pointers are "</a:t>
            </a:r>
            <a:r>
              <a:rPr lang="en-US" sz="2800" dirty="0">
                <a:solidFill>
                  <a:srgbClr val="C00000"/>
                </a:solidFill>
              </a:rPr>
              <a:t>typed</a:t>
            </a:r>
            <a:r>
              <a:rPr lang="en-US" sz="2800" dirty="0"/>
              <a:t>"</a:t>
            </a:r>
          </a:p>
          <a:p>
            <a:pPr lvl="1" eaLnBrk="1" hangingPunct="1"/>
            <a:r>
              <a:rPr lang="en-US" sz="2400" dirty="0"/>
              <a:t>Can store pointer in variable</a:t>
            </a:r>
          </a:p>
          <a:p>
            <a:pPr lvl="1" eaLnBrk="1" hangingPunct="1"/>
            <a:r>
              <a:rPr lang="en-US" sz="2400" dirty="0"/>
              <a:t>Not int, double, etc.</a:t>
            </a:r>
          </a:p>
          <a:p>
            <a:pPr lvl="2" eaLnBrk="1" hangingPunct="1"/>
            <a:r>
              <a:rPr lang="en-US" sz="2000" dirty="0"/>
              <a:t>Instead: A POINTER to int, double, etc.!</a:t>
            </a:r>
          </a:p>
          <a:p>
            <a:pPr eaLnBrk="1" hangingPunct="1">
              <a:spcBef>
                <a:spcPct val="50000"/>
              </a:spcBef>
            </a:pPr>
            <a:r>
              <a:rPr lang="en-US" sz="2800" dirty="0"/>
              <a:t>Example:</a:t>
            </a:r>
            <a:br>
              <a:rPr lang="en-US" sz="2800" dirty="0"/>
            </a:br>
            <a:r>
              <a:rPr lang="en-US" sz="2800" dirty="0">
                <a:solidFill>
                  <a:srgbClr val="0070C0"/>
                </a:solidFill>
              </a:rPr>
              <a:t>double *p;</a:t>
            </a:r>
          </a:p>
          <a:p>
            <a:pPr lvl="1" eaLnBrk="1" hangingPunct="1"/>
            <a:r>
              <a:rPr lang="en-US" sz="2400" dirty="0"/>
              <a:t>p is declared a "pointer to double" variable</a:t>
            </a:r>
          </a:p>
          <a:p>
            <a:pPr lvl="1" eaLnBrk="1" hangingPunct="1"/>
            <a:r>
              <a:rPr lang="en-US" sz="2400" dirty="0"/>
              <a:t>Can hold pointers to variables of type double</a:t>
            </a:r>
          </a:p>
          <a:p>
            <a:pPr lvl="2" eaLnBrk="1" hangingPunct="1"/>
            <a:r>
              <a:rPr lang="en-US" sz="2000" dirty="0"/>
              <a:t>Not other types! (unless typecast, but could be dangerous)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1D9DC376-3981-486C-814A-1176AEEAB2FA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Deleting Dynamic Arrays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Allocated dynamically at run-time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So should be </a:t>
            </a:r>
            <a:r>
              <a:rPr lang="en-US" sz="2400" dirty="0">
                <a:solidFill>
                  <a:srgbClr val="C00000"/>
                </a:solidFill>
              </a:rPr>
              <a:t>destroyed at run-time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Simple again.  Recall Example:</a:t>
            </a:r>
            <a:br>
              <a:rPr lang="en-US" sz="2800" dirty="0"/>
            </a:br>
            <a:r>
              <a:rPr lang="en-US" sz="2400" dirty="0">
                <a:solidFill>
                  <a:srgbClr val="0070C0"/>
                </a:solidFill>
              </a:rPr>
              <a:t>d = new double[10];</a:t>
            </a:r>
            <a:br>
              <a:rPr lang="en-US" sz="2400" dirty="0"/>
            </a:br>
            <a:r>
              <a:rPr lang="en-US" sz="2400" dirty="0"/>
              <a:t>… //Processing</a:t>
            </a:r>
            <a:br>
              <a:rPr lang="en-US" sz="2400" dirty="0"/>
            </a:br>
            <a:r>
              <a:rPr lang="en-US" sz="2400" dirty="0">
                <a:solidFill>
                  <a:srgbClr val="0070C0"/>
                </a:solidFill>
              </a:rPr>
              <a:t>delete [] d;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De-allocates all memory for dynamic array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B050"/>
                </a:solidFill>
              </a:rPr>
              <a:t>Brackets indicate "array" is there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Recall: </a:t>
            </a:r>
            <a:r>
              <a:rPr lang="en-US" sz="2400" i="1" dirty="0"/>
              <a:t>d</a:t>
            </a:r>
            <a:r>
              <a:rPr lang="en-US" sz="2400" dirty="0"/>
              <a:t> still points there!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Should set d = NULL;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71E9E65D-7C6B-4D70-9139-0A1C6293CD40}" type="slidenum">
              <a:rPr lang="en-US"/>
              <a:pPr>
                <a:defRPr/>
              </a:pPr>
              <a:t>50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Function that Returns an Array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solidFill>
                  <a:srgbClr val="C00000"/>
                </a:solidFill>
              </a:rPr>
              <a:t>Array type NOT allowed as return-type </a:t>
            </a:r>
            <a:br>
              <a:rPr lang="en-US" sz="2800" dirty="0">
                <a:solidFill>
                  <a:srgbClr val="C00000"/>
                </a:solidFill>
              </a:rPr>
            </a:br>
            <a:r>
              <a:rPr lang="en-US" sz="2800" dirty="0">
                <a:solidFill>
                  <a:srgbClr val="C00000"/>
                </a:solidFill>
              </a:rPr>
              <a:t>of function</a:t>
            </a:r>
          </a:p>
          <a:p>
            <a:pPr eaLnBrk="1" hangingPunct="1">
              <a:spcBef>
                <a:spcPct val="50000"/>
              </a:spcBef>
            </a:pPr>
            <a:r>
              <a:rPr lang="en-US" sz="2800" dirty="0"/>
              <a:t>Example:</a:t>
            </a:r>
            <a:br>
              <a:rPr lang="en-US" sz="2800" dirty="0"/>
            </a:br>
            <a:r>
              <a:rPr lang="en-US" sz="2800" dirty="0" err="1"/>
              <a:t>int</a:t>
            </a:r>
            <a:r>
              <a:rPr lang="en-US" sz="2800" dirty="0"/>
              <a:t> [] </a:t>
            </a:r>
            <a:r>
              <a:rPr lang="en-US" sz="2800" dirty="0" err="1"/>
              <a:t>someFunction</a:t>
            </a:r>
            <a:r>
              <a:rPr lang="en-US" sz="2800" dirty="0"/>
              <a:t>();   // ILLEGAL!</a:t>
            </a:r>
          </a:p>
          <a:p>
            <a:pPr eaLnBrk="1" hangingPunct="1">
              <a:spcBef>
                <a:spcPct val="50000"/>
              </a:spcBef>
            </a:pPr>
            <a:r>
              <a:rPr lang="en-US" sz="2800" dirty="0"/>
              <a:t>Instead return pointer to array base type:</a:t>
            </a:r>
            <a:br>
              <a:rPr lang="en-US" sz="2800" dirty="0"/>
            </a:br>
            <a:r>
              <a:rPr lang="en-US" sz="2800" dirty="0" err="1">
                <a:solidFill>
                  <a:srgbClr val="0070C0"/>
                </a:solidFill>
              </a:rPr>
              <a:t>int</a:t>
            </a:r>
            <a:r>
              <a:rPr lang="en-US" sz="2800" dirty="0">
                <a:solidFill>
                  <a:srgbClr val="0070C0"/>
                </a:solidFill>
              </a:rPr>
              <a:t>* </a:t>
            </a:r>
            <a:r>
              <a:rPr lang="en-US" sz="2800" dirty="0" err="1">
                <a:solidFill>
                  <a:srgbClr val="0070C0"/>
                </a:solidFill>
              </a:rPr>
              <a:t>someFunction</a:t>
            </a:r>
            <a:r>
              <a:rPr lang="en-US" sz="2800" dirty="0">
                <a:solidFill>
                  <a:srgbClr val="0070C0"/>
                </a:solidFill>
              </a:rPr>
              <a:t>();  // LEGAL!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F7ADC733-B7B4-406D-B605-D902087F89EC}" type="slidenum">
              <a:rPr lang="en-US"/>
              <a:pPr>
                <a:defRPr/>
              </a:pPr>
              <a:t>51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Pointer Arithmetic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Can perform arithmetic on pointers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C00000"/>
                </a:solidFill>
              </a:rPr>
              <a:t>"Address" arithmetic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Example:</a:t>
            </a:r>
            <a:br>
              <a:rPr lang="en-US" sz="2800" dirty="0"/>
            </a:br>
            <a:r>
              <a:rPr lang="en-US" sz="2400" dirty="0"/>
              <a:t>typedef double* </a:t>
            </a:r>
            <a:r>
              <a:rPr lang="en-US" sz="2400" dirty="0" err="1"/>
              <a:t>DoublePtr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dirty="0" err="1"/>
              <a:t>DoublePtr</a:t>
            </a:r>
            <a:r>
              <a:rPr lang="en-US" sz="2400" dirty="0"/>
              <a:t> d;</a:t>
            </a:r>
            <a:br>
              <a:rPr lang="en-US" sz="2400" dirty="0"/>
            </a:br>
            <a:r>
              <a:rPr lang="en-US" sz="2400" dirty="0">
                <a:solidFill>
                  <a:srgbClr val="0070C0"/>
                </a:solidFill>
              </a:rPr>
              <a:t>d = new double[10];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B050"/>
                </a:solidFill>
              </a:rPr>
              <a:t>d</a:t>
            </a:r>
            <a:r>
              <a:rPr lang="en-US" sz="2400" dirty="0"/>
              <a:t> contains address of </a:t>
            </a:r>
            <a:r>
              <a:rPr lang="en-US" sz="2400" dirty="0">
                <a:solidFill>
                  <a:srgbClr val="00B050"/>
                </a:solidFill>
              </a:rPr>
              <a:t>d[0]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B050"/>
                </a:solidFill>
              </a:rPr>
              <a:t>d + 1 </a:t>
            </a:r>
            <a:r>
              <a:rPr lang="en-US" sz="2400" dirty="0"/>
              <a:t>evaluates to address of </a:t>
            </a:r>
            <a:r>
              <a:rPr lang="en-US" sz="2400" dirty="0">
                <a:solidFill>
                  <a:srgbClr val="00B050"/>
                </a:solidFill>
              </a:rPr>
              <a:t>d[1]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B050"/>
                </a:solidFill>
              </a:rPr>
              <a:t>d + 2 </a:t>
            </a:r>
            <a:r>
              <a:rPr lang="en-US" sz="2400" dirty="0"/>
              <a:t>evaluates to address of </a:t>
            </a:r>
            <a:r>
              <a:rPr lang="en-US" sz="2400" dirty="0">
                <a:solidFill>
                  <a:srgbClr val="00B050"/>
                </a:solidFill>
              </a:rPr>
              <a:t>d[2]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Equates to "address" at these locations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D5BEF06C-648F-4DAC-B29B-8D8B78B59FFB}" type="slidenum">
              <a:rPr lang="en-US"/>
              <a:pPr>
                <a:defRPr/>
              </a:pPr>
              <a:t>52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Alternative Array Manipulation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504950"/>
            <a:ext cx="7815262" cy="476408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Use pointer arithmetic!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"Step thru" array  without indexing:</a:t>
            </a:r>
            <a:br>
              <a:rPr lang="en-US" sz="2800" dirty="0"/>
            </a:br>
            <a:r>
              <a:rPr lang="en-US" sz="2400" dirty="0"/>
              <a:t>for (int </a:t>
            </a:r>
            <a:r>
              <a:rPr lang="en-US" sz="2400" dirty="0" err="1"/>
              <a:t>i</a:t>
            </a:r>
            <a:r>
              <a:rPr lang="en-US" sz="2400" dirty="0"/>
              <a:t> = 0; </a:t>
            </a:r>
            <a:r>
              <a:rPr lang="en-US" sz="2400" dirty="0" err="1"/>
              <a:t>i</a:t>
            </a:r>
            <a:r>
              <a:rPr lang="en-US" sz="2400" dirty="0"/>
              <a:t> &lt; </a:t>
            </a:r>
            <a:r>
              <a:rPr lang="en-US" sz="2400" dirty="0" err="1"/>
              <a:t>arraySize</a:t>
            </a:r>
            <a:r>
              <a:rPr lang="en-US" sz="2400" dirty="0"/>
              <a:t>; </a:t>
            </a:r>
            <a:r>
              <a:rPr lang="en-US" sz="2400" dirty="0" err="1"/>
              <a:t>i</a:t>
            </a:r>
            <a:r>
              <a:rPr lang="en-US" sz="2400" dirty="0"/>
              <a:t>++)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/>
              <a:t>cout</a:t>
            </a:r>
            <a:r>
              <a:rPr lang="en-US" sz="2400" dirty="0"/>
              <a:t> &lt;&lt; </a:t>
            </a:r>
            <a:r>
              <a:rPr lang="en-US" sz="2400" dirty="0">
                <a:solidFill>
                  <a:srgbClr val="0070C0"/>
                </a:solidFill>
              </a:rPr>
              <a:t>*(d + </a:t>
            </a:r>
            <a:r>
              <a:rPr lang="en-US" sz="2400" dirty="0" err="1">
                <a:solidFill>
                  <a:srgbClr val="0070C0"/>
                </a:solidFill>
              </a:rPr>
              <a:t>i</a:t>
            </a:r>
            <a:r>
              <a:rPr lang="en-US" sz="2400" dirty="0">
                <a:solidFill>
                  <a:srgbClr val="0070C0"/>
                </a:solidFill>
              </a:rPr>
              <a:t>) </a:t>
            </a:r>
            <a:r>
              <a:rPr lang="en-US" sz="2400" dirty="0"/>
              <a:t>&lt;&lt; " " ;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Equivalent to:</a:t>
            </a:r>
            <a:br>
              <a:rPr lang="en-US" sz="2800" dirty="0"/>
            </a:br>
            <a:r>
              <a:rPr lang="en-US" sz="2400" dirty="0"/>
              <a:t>for (int </a:t>
            </a:r>
            <a:r>
              <a:rPr lang="en-US" sz="2400" dirty="0" err="1"/>
              <a:t>i</a:t>
            </a:r>
            <a:r>
              <a:rPr lang="en-US" sz="2400" dirty="0"/>
              <a:t> = 0; </a:t>
            </a:r>
            <a:r>
              <a:rPr lang="en-US" sz="2400" dirty="0" err="1"/>
              <a:t>i</a:t>
            </a:r>
            <a:r>
              <a:rPr lang="en-US" sz="2400" dirty="0"/>
              <a:t> &lt; </a:t>
            </a:r>
            <a:r>
              <a:rPr lang="en-US" sz="2400" dirty="0" err="1"/>
              <a:t>arraySize</a:t>
            </a:r>
            <a:r>
              <a:rPr lang="en-US" sz="2400" dirty="0"/>
              <a:t>; </a:t>
            </a:r>
            <a:r>
              <a:rPr lang="en-US" sz="2400" dirty="0" err="1"/>
              <a:t>i</a:t>
            </a:r>
            <a:r>
              <a:rPr lang="en-US" sz="2400" dirty="0"/>
              <a:t>++)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/>
              <a:t>cout</a:t>
            </a:r>
            <a:r>
              <a:rPr lang="en-US" sz="2400" dirty="0"/>
              <a:t> &lt;&lt; </a:t>
            </a:r>
            <a:r>
              <a:rPr lang="en-US" sz="2400" dirty="0">
                <a:solidFill>
                  <a:srgbClr val="0070C0"/>
                </a:solidFill>
              </a:rPr>
              <a:t>d[</a:t>
            </a:r>
            <a:r>
              <a:rPr lang="en-US" sz="2400" dirty="0" err="1">
                <a:solidFill>
                  <a:srgbClr val="0070C0"/>
                </a:solidFill>
              </a:rPr>
              <a:t>i</a:t>
            </a:r>
            <a:r>
              <a:rPr lang="en-US" sz="2400" dirty="0">
                <a:solidFill>
                  <a:srgbClr val="0070C0"/>
                </a:solidFill>
              </a:rPr>
              <a:t>]</a:t>
            </a:r>
            <a:r>
              <a:rPr lang="en-US" sz="2400" dirty="0"/>
              <a:t> &lt;&lt; " " ;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>
                <a:solidFill>
                  <a:srgbClr val="C00000"/>
                </a:solidFill>
              </a:rPr>
              <a:t>Only addition/subtraction on pointers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No multiplication, division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Can use ++ and -- on pointers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FAD8B83B-B9EC-4C8B-83BC-95BD8D80948C}" type="slidenum">
              <a:rPr lang="en-US"/>
              <a:pPr>
                <a:defRPr/>
              </a:pPr>
              <a:t>53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rgbClr val="00B050"/>
                </a:solidFill>
              </a:rPr>
              <a:t>Multi</a:t>
            </a:r>
            <a:r>
              <a:rPr lang="en-US" dirty="0"/>
              <a:t>dimensional Dynamic Arrays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504950"/>
            <a:ext cx="7815262" cy="472598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Yes we can!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Recall: "arrays of arrays"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Type definitions help "see it":</a:t>
            </a:r>
            <a:br>
              <a:rPr lang="en-US" sz="2800" dirty="0"/>
            </a:br>
            <a:r>
              <a:rPr lang="en-US" sz="2400" dirty="0">
                <a:solidFill>
                  <a:srgbClr val="0070C0"/>
                </a:solidFill>
              </a:rPr>
              <a:t>typedef </a:t>
            </a:r>
            <a:r>
              <a:rPr lang="en-US" sz="2400" dirty="0" err="1">
                <a:solidFill>
                  <a:srgbClr val="0070C0"/>
                </a:solidFill>
              </a:rPr>
              <a:t>int</a:t>
            </a:r>
            <a:r>
              <a:rPr lang="en-US" sz="2400" dirty="0">
                <a:solidFill>
                  <a:srgbClr val="0070C0"/>
                </a:solidFill>
              </a:rPr>
              <a:t>* </a:t>
            </a:r>
            <a:r>
              <a:rPr lang="en-US" sz="2400" dirty="0" err="1">
                <a:solidFill>
                  <a:srgbClr val="0070C0"/>
                </a:solidFill>
              </a:rPr>
              <a:t>IntArrayPtr</a:t>
            </a:r>
            <a:r>
              <a:rPr lang="en-US" sz="2400" dirty="0">
                <a:solidFill>
                  <a:srgbClr val="0070C0"/>
                </a:solidFill>
              </a:rPr>
              <a:t>;</a:t>
            </a:r>
            <a:br>
              <a:rPr lang="en-US" sz="2400" dirty="0"/>
            </a:br>
            <a:r>
              <a:rPr lang="en-US" sz="2400" dirty="0" err="1">
                <a:solidFill>
                  <a:srgbClr val="C00000"/>
                </a:solidFill>
              </a:rPr>
              <a:t>IntArrayPtr</a:t>
            </a:r>
            <a:r>
              <a:rPr lang="en-US" sz="2400" dirty="0">
                <a:solidFill>
                  <a:srgbClr val="C00000"/>
                </a:solidFill>
              </a:rPr>
              <a:t> *m = new </a:t>
            </a:r>
            <a:r>
              <a:rPr lang="en-US" sz="2400" dirty="0" err="1">
                <a:solidFill>
                  <a:srgbClr val="C00000"/>
                </a:solidFill>
              </a:rPr>
              <a:t>IntArrayPtr</a:t>
            </a:r>
            <a:r>
              <a:rPr lang="en-US" sz="2400" dirty="0">
                <a:solidFill>
                  <a:srgbClr val="C00000"/>
                </a:solidFill>
              </a:rPr>
              <a:t>[3];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Creates array of three pointers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Make each allocate array of 4 </a:t>
            </a:r>
            <a:r>
              <a:rPr lang="en-US" sz="2400" dirty="0" err="1"/>
              <a:t>ints</a:t>
            </a:r>
            <a:endParaRPr lang="en-US" sz="2400" dirty="0"/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for (</a:t>
            </a:r>
            <a:r>
              <a:rPr lang="en-US" sz="2800" dirty="0" err="1"/>
              <a:t>int</a:t>
            </a:r>
            <a:r>
              <a:rPr lang="en-US" sz="2800" dirty="0"/>
              <a:t> </a:t>
            </a:r>
            <a:r>
              <a:rPr lang="en-US" sz="2800" dirty="0" err="1"/>
              <a:t>i</a:t>
            </a:r>
            <a:r>
              <a:rPr lang="en-US" sz="2800" dirty="0"/>
              <a:t> = 0; </a:t>
            </a:r>
            <a:r>
              <a:rPr lang="en-US" sz="2800" dirty="0" err="1"/>
              <a:t>i</a:t>
            </a:r>
            <a:r>
              <a:rPr lang="en-US" sz="2800" dirty="0"/>
              <a:t> &lt; 3; </a:t>
            </a:r>
            <a:r>
              <a:rPr lang="en-US" sz="2800" dirty="0" err="1"/>
              <a:t>i</a:t>
            </a:r>
            <a:r>
              <a:rPr lang="en-US" sz="2800" dirty="0"/>
              <a:t>++)</a:t>
            </a:r>
            <a:br>
              <a:rPr lang="en-US" sz="2800" dirty="0"/>
            </a:br>
            <a:r>
              <a:rPr lang="en-US" sz="2800" dirty="0"/>
              <a:t>	</a:t>
            </a:r>
            <a:r>
              <a:rPr lang="en-US" sz="2800" dirty="0">
                <a:solidFill>
                  <a:srgbClr val="C00000"/>
                </a:solidFill>
              </a:rPr>
              <a:t>m[</a:t>
            </a:r>
            <a:r>
              <a:rPr lang="en-US" sz="2800" dirty="0" err="1">
                <a:solidFill>
                  <a:srgbClr val="C00000"/>
                </a:solidFill>
              </a:rPr>
              <a:t>i</a:t>
            </a:r>
            <a:r>
              <a:rPr lang="en-US" sz="2800" dirty="0">
                <a:solidFill>
                  <a:srgbClr val="C00000"/>
                </a:solidFill>
              </a:rPr>
              <a:t>] = new </a:t>
            </a:r>
            <a:r>
              <a:rPr lang="en-US" sz="2800" dirty="0" err="1">
                <a:solidFill>
                  <a:srgbClr val="C00000"/>
                </a:solidFill>
              </a:rPr>
              <a:t>int</a:t>
            </a:r>
            <a:r>
              <a:rPr lang="en-US" sz="2800" dirty="0">
                <a:solidFill>
                  <a:srgbClr val="C00000"/>
                </a:solidFill>
              </a:rPr>
              <a:t>[4];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Results in </a:t>
            </a:r>
            <a:r>
              <a:rPr lang="en-US" sz="2400" dirty="0">
                <a:solidFill>
                  <a:srgbClr val="C00000"/>
                </a:solidFill>
              </a:rPr>
              <a:t>three-by-four </a:t>
            </a:r>
            <a:r>
              <a:rPr lang="en-US" sz="2400" dirty="0"/>
              <a:t>dynamic array!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54187302-117E-465C-8E5D-C9AAA6987631}" type="slidenum">
              <a:rPr lang="en-US"/>
              <a:pPr>
                <a:defRPr/>
              </a:pPr>
              <a:t>54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55CEC2-2249-794D-9241-E90EBDE20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007E85-04E7-5A4D-8FA1-4AABB7269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7AE6044-20EF-1149-A4AD-203D05E051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89787A2-8C5A-43EF-B0B7-DAA4A393918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AE00941-A888-0A4B-92B5-9318726A0D0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3550464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Back to Classes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387475"/>
            <a:ext cx="7815262" cy="464978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C00000"/>
                </a:solidFill>
              </a:rPr>
              <a:t>The </a:t>
            </a:r>
            <a:r>
              <a:rPr lang="en-US" sz="2800" b="1" dirty="0">
                <a:solidFill>
                  <a:srgbClr val="C00000"/>
                </a:solidFill>
              </a:rPr>
              <a:t>-&gt;</a:t>
            </a:r>
            <a:r>
              <a:rPr lang="en-US" sz="2800" dirty="0">
                <a:solidFill>
                  <a:srgbClr val="C00000"/>
                </a:solidFill>
              </a:rPr>
              <a:t> operator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Shorthand notation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sz="2800" dirty="0"/>
              <a:t>Combines dereference operator, *, and</a:t>
            </a:r>
            <a:br>
              <a:rPr lang="en-US" sz="2800" dirty="0"/>
            </a:br>
            <a:r>
              <a:rPr lang="en-US" sz="2800" dirty="0"/>
              <a:t>dot operator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sz="2800" dirty="0"/>
              <a:t>Specifies member of class "pointed to"</a:t>
            </a:r>
            <a:br>
              <a:rPr lang="en-US" sz="2800" dirty="0"/>
            </a:br>
            <a:r>
              <a:rPr lang="en-US" sz="2800" dirty="0"/>
              <a:t>by given pointer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sz="2800" dirty="0"/>
              <a:t>Example:</a:t>
            </a:r>
            <a:br>
              <a:rPr lang="en-US" sz="2800" dirty="0"/>
            </a:br>
            <a:r>
              <a:rPr lang="en-US" sz="2400" dirty="0" err="1">
                <a:solidFill>
                  <a:srgbClr val="7030A0"/>
                </a:solidFill>
              </a:rPr>
              <a:t>MyClass</a:t>
            </a:r>
            <a:r>
              <a:rPr lang="en-US" sz="2400" dirty="0">
                <a:solidFill>
                  <a:srgbClr val="7030A0"/>
                </a:solidFill>
              </a:rPr>
              <a:t> *p;</a:t>
            </a:r>
            <a:br>
              <a:rPr lang="en-US" sz="2400" dirty="0"/>
            </a:br>
            <a:r>
              <a:rPr lang="en-US" sz="2400" dirty="0"/>
              <a:t>p = new </a:t>
            </a:r>
            <a:r>
              <a:rPr lang="en-US" sz="2400" dirty="0" err="1"/>
              <a:t>MyClass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dirty="0">
                <a:solidFill>
                  <a:srgbClr val="00B050"/>
                </a:solidFill>
              </a:rPr>
              <a:t>p-&gt;grade = "A";   </a:t>
            </a:r>
            <a:r>
              <a:rPr lang="en-US" sz="2400" dirty="0">
                <a:solidFill>
                  <a:srgbClr val="C00000"/>
                </a:solidFill>
              </a:rPr>
              <a:t>Equivalent to:</a:t>
            </a:r>
            <a:br>
              <a:rPr lang="en-US" sz="2400" dirty="0">
                <a:solidFill>
                  <a:srgbClr val="C0000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(*p).grade = "A";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D88167F6-24D6-4093-A86B-D0482AEDD1B2}" type="slidenum">
              <a:rPr lang="en-US"/>
              <a:pPr>
                <a:defRPr/>
              </a:pPr>
              <a:t>56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</a:t>
            </a:r>
            <a:r>
              <a:rPr lang="en-US" b="1" dirty="0">
                <a:solidFill>
                  <a:srgbClr val="C00000"/>
                </a:solidFill>
              </a:rPr>
              <a:t>this</a:t>
            </a:r>
            <a:r>
              <a:rPr lang="en-US" dirty="0"/>
              <a:t> Pointer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349375"/>
            <a:ext cx="7815262" cy="4687888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800" dirty="0"/>
              <a:t>Member function definitions might need to </a:t>
            </a:r>
            <a:r>
              <a:rPr lang="en-US" sz="2800" dirty="0">
                <a:solidFill>
                  <a:srgbClr val="0070C0"/>
                </a:solidFill>
              </a:rPr>
              <a:t>refer to calling object</a:t>
            </a:r>
          </a:p>
          <a:p>
            <a:pPr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800" dirty="0"/>
              <a:t>Use predefined </a:t>
            </a:r>
            <a:r>
              <a:rPr lang="en-US" sz="2800" i="1" dirty="0"/>
              <a:t>this</a:t>
            </a:r>
            <a:r>
              <a:rPr lang="en-US" sz="2800" dirty="0"/>
              <a:t> pointer </a:t>
            </a:r>
          </a:p>
          <a:p>
            <a:pPr lvl="1"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400" dirty="0"/>
              <a:t>Automatically points to calling object:</a:t>
            </a:r>
            <a:br>
              <a:rPr lang="en-US" sz="2400" dirty="0"/>
            </a:br>
            <a:r>
              <a:rPr lang="en-US" sz="2000" dirty="0"/>
              <a:t>Class Simple</a:t>
            </a:r>
            <a:br>
              <a:rPr lang="en-US" sz="2000" dirty="0"/>
            </a:b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public:</a:t>
            </a:r>
            <a:br>
              <a:rPr lang="en-US" sz="2000" dirty="0"/>
            </a:br>
            <a:r>
              <a:rPr lang="en-US" sz="2000" dirty="0"/>
              <a:t>	</a:t>
            </a:r>
            <a:r>
              <a:rPr lang="en-US" sz="2000" dirty="0">
                <a:solidFill>
                  <a:srgbClr val="0070C0"/>
                </a:solidFill>
              </a:rPr>
              <a:t>void </a:t>
            </a:r>
            <a:r>
              <a:rPr lang="en-US" sz="2000" dirty="0" err="1">
                <a:solidFill>
                  <a:srgbClr val="0070C0"/>
                </a:solidFill>
              </a:rPr>
              <a:t>showStuff</a:t>
            </a:r>
            <a:r>
              <a:rPr lang="en-US" sz="2000" dirty="0">
                <a:solidFill>
                  <a:srgbClr val="0070C0"/>
                </a:solidFill>
              </a:rPr>
              <a:t>() </a:t>
            </a:r>
            <a:r>
              <a:rPr lang="en-US" sz="2000" dirty="0" err="1">
                <a:solidFill>
                  <a:srgbClr val="0070C0"/>
                </a:solidFill>
              </a:rPr>
              <a:t>const</a:t>
            </a:r>
            <a:r>
              <a:rPr lang="en-US" sz="2000" dirty="0">
                <a:solidFill>
                  <a:srgbClr val="0070C0"/>
                </a:solidFill>
              </a:rPr>
              <a:t>;</a:t>
            </a:r>
            <a:br>
              <a:rPr lang="en-US" sz="2000" dirty="0"/>
            </a:br>
            <a:r>
              <a:rPr lang="en-US" sz="2000" dirty="0"/>
              <a:t>private:</a:t>
            </a:r>
            <a:br>
              <a:rPr lang="en-US" sz="2000" dirty="0"/>
            </a:br>
            <a:r>
              <a:rPr lang="en-US" sz="2000" dirty="0"/>
              <a:t>	</a:t>
            </a:r>
            <a:r>
              <a:rPr lang="en-US" sz="2000" dirty="0" err="1"/>
              <a:t>int</a:t>
            </a:r>
            <a:r>
              <a:rPr lang="en-US" sz="2000" dirty="0"/>
              <a:t> stuff;</a:t>
            </a:r>
            <a:br>
              <a:rPr lang="en-US" sz="2000" dirty="0"/>
            </a:br>
            <a:r>
              <a:rPr lang="en-US" sz="2000" dirty="0"/>
              <a:t>};</a:t>
            </a:r>
          </a:p>
          <a:p>
            <a:pPr eaLnBrk="1" hangingPunct="1">
              <a:lnSpc>
                <a:spcPct val="90000"/>
              </a:lnSpc>
              <a:spcBef>
                <a:spcPct val="25000"/>
              </a:spcBef>
            </a:pPr>
            <a:r>
              <a:rPr lang="en-US" sz="2800" dirty="0">
                <a:solidFill>
                  <a:srgbClr val="C00000"/>
                </a:solidFill>
              </a:rPr>
              <a:t>Two ways </a:t>
            </a:r>
            <a:r>
              <a:rPr lang="en-US" sz="2800" dirty="0"/>
              <a:t>for member functions to access:</a:t>
            </a:r>
            <a:br>
              <a:rPr lang="en-US" sz="2800" dirty="0"/>
            </a:br>
            <a:r>
              <a:rPr lang="en-US" sz="2400" dirty="0" err="1">
                <a:solidFill>
                  <a:srgbClr val="0070C0"/>
                </a:solidFill>
              </a:rPr>
              <a:t>cout</a:t>
            </a:r>
            <a:r>
              <a:rPr lang="en-US" sz="2400" dirty="0">
                <a:solidFill>
                  <a:srgbClr val="0070C0"/>
                </a:solidFill>
              </a:rPr>
              <a:t> &lt;&lt; stuff;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 err="1">
                <a:solidFill>
                  <a:srgbClr val="0070C0"/>
                </a:solidFill>
              </a:rPr>
              <a:t>cout</a:t>
            </a:r>
            <a:r>
              <a:rPr lang="en-US" sz="2400" dirty="0">
                <a:solidFill>
                  <a:srgbClr val="0070C0"/>
                </a:solidFill>
              </a:rPr>
              <a:t> &lt;&lt; </a:t>
            </a:r>
            <a:r>
              <a:rPr lang="en-US" sz="2400" b="1" dirty="0">
                <a:solidFill>
                  <a:srgbClr val="00B050"/>
                </a:solidFill>
              </a:rPr>
              <a:t>this-&gt;</a:t>
            </a:r>
            <a:r>
              <a:rPr lang="en-US" sz="2400" dirty="0">
                <a:solidFill>
                  <a:srgbClr val="0070C0"/>
                </a:solidFill>
              </a:rPr>
              <a:t>stuff</a:t>
            </a:r>
            <a:r>
              <a:rPr lang="en-US" sz="2400" dirty="0"/>
              <a:t>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DCB99094-B708-4522-83FF-F9D24883927C}" type="slidenum">
              <a:rPr lang="en-US"/>
              <a:pPr>
                <a:defRPr/>
              </a:pPr>
              <a:t>57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/>
              <a:t>Overloading Assignment Operator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solidFill>
                  <a:srgbClr val="C00000"/>
                </a:solidFill>
              </a:rPr>
              <a:t>Assignment operator</a:t>
            </a:r>
            <a:r>
              <a:rPr lang="en-US" dirty="0"/>
              <a:t> returns reference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So assignment "chains" are possible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e.g., a </a:t>
            </a:r>
            <a:r>
              <a:rPr lang="en-US" dirty="0">
                <a:solidFill>
                  <a:srgbClr val="C00000"/>
                </a:solidFill>
              </a:rPr>
              <a:t>=</a:t>
            </a:r>
            <a:r>
              <a:rPr lang="en-US" dirty="0"/>
              <a:t> b </a:t>
            </a:r>
            <a:r>
              <a:rPr lang="en-US" dirty="0">
                <a:solidFill>
                  <a:srgbClr val="C00000"/>
                </a:solidFill>
              </a:rPr>
              <a:t>=</a:t>
            </a:r>
            <a:r>
              <a:rPr lang="en-US" dirty="0"/>
              <a:t> c;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Sets a and b equal to c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Operator must return </a:t>
            </a:r>
            <a:r>
              <a:rPr lang="en-US" dirty="0">
                <a:solidFill>
                  <a:srgbClr val="0070C0"/>
                </a:solidFill>
              </a:rPr>
              <a:t>"same type" as it’s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left-hand side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To allow chains to work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The </a:t>
            </a:r>
            <a:r>
              <a:rPr lang="en-US" i="1" dirty="0">
                <a:solidFill>
                  <a:srgbClr val="C00000"/>
                </a:solidFill>
              </a:rPr>
              <a:t>this</a:t>
            </a:r>
            <a:r>
              <a:rPr lang="en-US" dirty="0"/>
              <a:t> pointer will help with this!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Enable (a=b).f()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08518F82-A5A7-43F2-BC12-B0CB99BA1FE7}" type="slidenum">
              <a:rPr lang="en-US"/>
              <a:pPr>
                <a:defRPr/>
              </a:pPr>
              <a:t>58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/>
              <a:t>Overloading Assignment Operator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Recall: Assignment operator must be</a:t>
            </a:r>
            <a:br>
              <a:rPr lang="en-US" sz="2800" dirty="0"/>
            </a:br>
            <a:r>
              <a:rPr lang="en-US" sz="2800" dirty="0"/>
              <a:t>member of the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It has one parameter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C00000"/>
                </a:solidFill>
              </a:rPr>
              <a:t>Left-operand is calling object</a:t>
            </a:r>
            <a:br>
              <a:rPr lang="en-US" sz="2400" dirty="0">
                <a:solidFill>
                  <a:srgbClr val="C00000"/>
                </a:solidFill>
              </a:rPr>
            </a:br>
            <a:r>
              <a:rPr lang="en-US" sz="2400" dirty="0">
                <a:solidFill>
                  <a:srgbClr val="00B050"/>
                </a:solidFill>
              </a:rPr>
              <a:t>Assume s1 is a variable of type "</a:t>
            </a:r>
            <a:r>
              <a:rPr lang="en-US" sz="2400" dirty="0" err="1">
                <a:solidFill>
                  <a:srgbClr val="00B050"/>
                </a:solidFill>
              </a:rPr>
              <a:t>StringClass</a:t>
            </a:r>
            <a:r>
              <a:rPr lang="en-US" sz="2400" dirty="0">
                <a:solidFill>
                  <a:srgbClr val="00B050"/>
                </a:solidFill>
              </a:rPr>
              <a:t>"</a:t>
            </a:r>
            <a:br>
              <a:rPr lang="en-US" sz="2400" dirty="0"/>
            </a:br>
            <a:r>
              <a:rPr lang="en-US" sz="2400" dirty="0">
                <a:solidFill>
                  <a:srgbClr val="0070C0"/>
                </a:solidFill>
              </a:rPr>
              <a:t>s1 = s2;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Think of like: s1.=(s2);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s1 = s2 = s3;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Requires s1 = (s2 = s3);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So (s2 = s3) must return object of s2’s type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And pass to "s1 = ";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9C41F306-95B6-443C-A804-00B161EA4EEF}" type="slidenum">
              <a:rPr lang="en-US"/>
              <a:pPr>
                <a:defRPr/>
              </a:pPr>
              <a:t>59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E5ECF-AB63-D948-98DD-EC373E04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D82D4-333D-5340-AC4A-8A2244914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575AD4-B798-8D4C-9923-8EC230E6C5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89787A2-8C5A-43EF-B0B7-DAA4A393918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4A750-8C4A-7346-A900-8E938745626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Copyright © 2017 Pearson Education, Ltd. All rights reserved.</a:t>
            </a:r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CBB65F-DDD0-E34B-9C80-5021FFEE4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52400"/>
            <a:ext cx="5435600" cy="3543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4D0656-EDD9-2B4E-9B00-9B1867462F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800" y="3200400"/>
            <a:ext cx="53086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36288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Shallow and Deep Copies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Shallow copy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Assignment copies only member variable</a:t>
            </a:r>
            <a:br>
              <a:rPr lang="en-US" sz="2400" dirty="0"/>
            </a:br>
            <a:r>
              <a:rPr lang="en-US" sz="2400" dirty="0"/>
              <a:t>contents over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b="1" dirty="0">
                <a:solidFill>
                  <a:srgbClr val="C00000"/>
                </a:solidFill>
              </a:rPr>
              <a:t>Default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70C0"/>
                </a:solidFill>
              </a:rPr>
              <a:t>assignment and copy constructors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b="1" dirty="0">
                <a:solidFill>
                  <a:srgbClr val="7030A0"/>
                </a:solidFill>
              </a:rPr>
              <a:t>Deep copy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Pointers, dynamic memory involved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C00000"/>
                </a:solidFill>
              </a:rPr>
              <a:t>Must dereference pointer variables to</a:t>
            </a:r>
            <a:br>
              <a:rPr lang="en-US" sz="2400" dirty="0">
                <a:solidFill>
                  <a:srgbClr val="C00000"/>
                </a:solidFill>
              </a:rPr>
            </a:br>
            <a:r>
              <a:rPr lang="en-US" sz="2400" dirty="0">
                <a:solidFill>
                  <a:srgbClr val="C00000"/>
                </a:solidFill>
              </a:rPr>
              <a:t>"get to" data for copying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solidFill>
                  <a:srgbClr val="00B050"/>
                </a:solidFill>
              </a:rPr>
              <a:t>Write your own assignment overload and</a:t>
            </a:r>
            <a:br>
              <a:rPr lang="en-US" sz="2400" dirty="0">
                <a:solidFill>
                  <a:srgbClr val="00B050"/>
                </a:solidFill>
              </a:rPr>
            </a:br>
            <a:r>
              <a:rPr lang="en-US" sz="2400" dirty="0">
                <a:solidFill>
                  <a:srgbClr val="00B050"/>
                </a:solidFill>
              </a:rPr>
              <a:t>copy constructor in this case!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9191F5B9-5AC4-4CC5-81C0-32D7B486D379}" type="slidenum">
              <a:rPr lang="en-US"/>
              <a:pPr>
                <a:defRPr/>
              </a:pPr>
              <a:t>60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Overloaded = Operator Definition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427163"/>
            <a:ext cx="7815262" cy="472598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dirty="0">
                <a:solidFill>
                  <a:srgbClr val="C00000"/>
                </a:solidFill>
              </a:rPr>
              <a:t>First version </a:t>
            </a:r>
            <a:r>
              <a:rPr lang="en-US" sz="2400" dirty="0"/>
              <a:t>of overloaded "=":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/>
              <a:t>Uses string Class example:</a:t>
            </a:r>
            <a:br>
              <a:rPr lang="en-US" sz="2400" dirty="0"/>
            </a:br>
            <a:r>
              <a:rPr lang="en-US" sz="2000" dirty="0" err="1">
                <a:solidFill>
                  <a:srgbClr val="0070C0"/>
                </a:solidFill>
              </a:rPr>
              <a:t>StringClass</a:t>
            </a:r>
            <a:r>
              <a:rPr lang="en-US" sz="2000" dirty="0">
                <a:solidFill>
                  <a:srgbClr val="0070C0"/>
                </a:solidFill>
              </a:rPr>
              <a:t>&amp; </a:t>
            </a:r>
            <a:r>
              <a:rPr lang="en-US" sz="2000" dirty="0" err="1">
                <a:solidFill>
                  <a:srgbClr val="0070C0"/>
                </a:solidFill>
              </a:rPr>
              <a:t>StringClass</a:t>
            </a:r>
            <a:r>
              <a:rPr lang="en-US" sz="2000" dirty="0">
                <a:solidFill>
                  <a:srgbClr val="0070C0"/>
                </a:solidFill>
              </a:rPr>
              <a:t>::operator=(const </a:t>
            </a:r>
            <a:r>
              <a:rPr lang="en-US" sz="2000" dirty="0" err="1">
                <a:solidFill>
                  <a:srgbClr val="0070C0"/>
                </a:solidFill>
              </a:rPr>
              <a:t>StringClass</a:t>
            </a:r>
            <a:r>
              <a:rPr lang="en-US" sz="2000" dirty="0">
                <a:solidFill>
                  <a:srgbClr val="0070C0"/>
                </a:solidFill>
              </a:rPr>
              <a:t>&amp; </a:t>
            </a:r>
            <a:r>
              <a:rPr lang="en-US" sz="2000" dirty="0" err="1">
                <a:solidFill>
                  <a:srgbClr val="0070C0"/>
                </a:solidFill>
              </a:rPr>
              <a:t>rtSide</a:t>
            </a:r>
            <a:r>
              <a:rPr lang="en-US" sz="2000" dirty="0">
                <a:solidFill>
                  <a:srgbClr val="0070C0"/>
                </a:solidFill>
              </a:rPr>
              <a:t>)</a:t>
            </a:r>
            <a:br>
              <a:rPr lang="en-US" sz="2000" dirty="0"/>
            </a:b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	capacity = </a:t>
            </a:r>
            <a:r>
              <a:rPr lang="en-US" sz="2000" dirty="0" err="1"/>
              <a:t>rtSide.capacity</a:t>
            </a:r>
            <a:r>
              <a:rPr lang="en-US" sz="2000" dirty="0"/>
              <a:t>;</a:t>
            </a:r>
            <a:br>
              <a:rPr lang="en-US" sz="2000" dirty="0"/>
            </a:br>
            <a:r>
              <a:rPr lang="en-US" sz="2000" dirty="0"/>
              <a:t>	length = </a:t>
            </a:r>
            <a:r>
              <a:rPr lang="en-US" sz="2000" dirty="0" err="1"/>
              <a:t>rtSide.length</a:t>
            </a:r>
            <a:r>
              <a:rPr lang="en-US" sz="2000" dirty="0"/>
              <a:t>;</a:t>
            </a:r>
            <a:br>
              <a:rPr lang="en-US" sz="2000" dirty="0"/>
            </a:br>
            <a:r>
              <a:rPr lang="en-US" sz="2000" dirty="0">
                <a:solidFill>
                  <a:srgbClr val="00B050"/>
                </a:solidFill>
              </a:rPr>
              <a:t>	delete [] a;</a:t>
            </a:r>
            <a:br>
              <a:rPr lang="en-US" sz="2000" dirty="0">
                <a:solidFill>
                  <a:srgbClr val="00B050"/>
                </a:solidFill>
              </a:rPr>
            </a:br>
            <a:r>
              <a:rPr lang="en-US" sz="2000" dirty="0">
                <a:solidFill>
                  <a:srgbClr val="00B050"/>
                </a:solidFill>
              </a:rPr>
              <a:t>	a = new char[capacity];</a:t>
            </a:r>
            <a:br>
              <a:rPr lang="en-US" sz="2000" dirty="0"/>
            </a:br>
            <a:r>
              <a:rPr lang="en-US" sz="2000" dirty="0"/>
              <a:t>	for (int </a:t>
            </a:r>
            <a:r>
              <a:rPr lang="en-US" altLang="zh-TW" sz="2000" dirty="0" err="1"/>
              <a:t>i</a:t>
            </a:r>
            <a:r>
              <a:rPr lang="en-US" sz="2000" dirty="0"/>
              <a:t> = 0; </a:t>
            </a:r>
            <a:r>
              <a:rPr lang="en-US" altLang="zh-TW" sz="2000" dirty="0" err="1"/>
              <a:t>i</a:t>
            </a:r>
            <a:r>
              <a:rPr lang="en-US" sz="2000" dirty="0"/>
              <a:t> &lt;= length; </a:t>
            </a:r>
            <a:r>
              <a:rPr lang="en-US" altLang="zh-TW" sz="2000" dirty="0" err="1"/>
              <a:t>i</a:t>
            </a:r>
            <a:r>
              <a:rPr lang="en-US" sz="2000" dirty="0"/>
              <a:t>++)</a:t>
            </a:r>
            <a:br>
              <a:rPr lang="en-US" sz="2000" dirty="0"/>
            </a:br>
            <a:r>
              <a:rPr lang="en-US" sz="2000" dirty="0"/>
              <a:t>		a[</a:t>
            </a:r>
            <a:r>
              <a:rPr lang="en-US" altLang="zh-TW" sz="2000" dirty="0" err="1"/>
              <a:t>i</a:t>
            </a:r>
            <a:r>
              <a:rPr lang="en-US" sz="2000" dirty="0"/>
              <a:t>] = </a:t>
            </a:r>
            <a:r>
              <a:rPr lang="en-US" sz="2000" dirty="0" err="1"/>
              <a:t>rtSide.a</a:t>
            </a:r>
            <a:r>
              <a:rPr lang="en-US" sz="2000" dirty="0"/>
              <a:t>[</a:t>
            </a:r>
            <a:r>
              <a:rPr lang="en-US" altLang="zh-TW" sz="2000" dirty="0" err="1"/>
              <a:t>i</a:t>
            </a:r>
            <a:r>
              <a:rPr lang="en-US" sz="2000" dirty="0"/>
              <a:t>];</a:t>
            </a:r>
            <a:br>
              <a:rPr lang="en-US" sz="2000" dirty="0"/>
            </a:br>
            <a:r>
              <a:rPr lang="en-US" sz="2000" dirty="0"/>
              <a:t>	return *this;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7A5CFB5A-3EB7-4568-BE38-5D5184D208E7}" type="slidenum">
              <a:rPr lang="en-US"/>
              <a:pPr>
                <a:defRPr/>
              </a:pPr>
              <a:t>61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EF1D0DD-00CA-C047-9238-E8A1BB5267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2025" y="4191000"/>
            <a:ext cx="7272338" cy="3079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sz="2000" dirty="0"/>
              <a:t>class </a:t>
            </a:r>
            <a:r>
              <a:rPr lang="en-US" sz="2000" dirty="0" err="1"/>
              <a:t>StringClass</a:t>
            </a:r>
            <a:br>
              <a:rPr lang="en-US" sz="2000" dirty="0"/>
            </a:b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public:</a:t>
            </a:r>
            <a:br>
              <a:rPr lang="en-US" sz="2000" dirty="0"/>
            </a:br>
            <a:r>
              <a:rPr lang="en-US" sz="2000" dirty="0"/>
              <a:t>	</a:t>
            </a:r>
            <a:r>
              <a:rPr lang="en-US" sz="2000" dirty="0" err="1"/>
              <a:t>StringClass</a:t>
            </a:r>
            <a:r>
              <a:rPr lang="en-US" sz="2000" dirty="0"/>
              <a:t> &amp; operator = (</a:t>
            </a:r>
            <a:r>
              <a:rPr lang="en-US" sz="2000" dirty="0" err="1"/>
              <a:t>const</a:t>
            </a:r>
            <a:r>
              <a:rPr lang="en-US" sz="2000" dirty="0"/>
              <a:t> </a:t>
            </a:r>
            <a:r>
              <a:rPr lang="en-US" sz="2000" dirty="0" err="1"/>
              <a:t>StringClass</a:t>
            </a:r>
            <a:r>
              <a:rPr lang="en-US" sz="2000" dirty="0"/>
              <a:t> &amp; </a:t>
            </a:r>
            <a:r>
              <a:rPr lang="en-US" sz="2000" dirty="0" err="1"/>
              <a:t>rtSide</a:t>
            </a:r>
            <a:r>
              <a:rPr lang="en-US" sz="2000" dirty="0"/>
              <a:t>);</a:t>
            </a:r>
            <a:br>
              <a:rPr lang="en-US" sz="2000" dirty="0"/>
            </a:br>
            <a:r>
              <a:rPr lang="en-US" sz="2000" dirty="0"/>
              <a:t>private:</a:t>
            </a:r>
            <a:br>
              <a:rPr lang="en-US" sz="2000" dirty="0"/>
            </a:br>
            <a:r>
              <a:rPr lang="en-US" sz="2000" dirty="0"/>
              <a:t>	char * a;</a:t>
            </a:r>
            <a:br>
              <a:rPr lang="en-US" sz="2000" dirty="0"/>
            </a:br>
            <a:r>
              <a:rPr lang="en-US" sz="2000" dirty="0"/>
              <a:t>	</a:t>
            </a:r>
            <a:r>
              <a:rPr lang="en-US" sz="2000" dirty="0" err="1"/>
              <a:t>int</a:t>
            </a:r>
            <a:r>
              <a:rPr lang="en-US" sz="2000" dirty="0"/>
              <a:t> capacity;</a:t>
            </a:r>
            <a:br>
              <a:rPr lang="en-US" sz="2000" dirty="0"/>
            </a:br>
            <a:r>
              <a:rPr lang="en-US" sz="2000" dirty="0"/>
              <a:t>	</a:t>
            </a:r>
            <a:r>
              <a:rPr lang="en-US" sz="2000" dirty="0" err="1"/>
              <a:t>int</a:t>
            </a:r>
            <a:r>
              <a:rPr lang="en-US" sz="2000" dirty="0"/>
              <a:t> length;</a:t>
            </a:r>
            <a:br>
              <a:rPr lang="en-US" sz="2000" dirty="0"/>
            </a:br>
            <a:r>
              <a:rPr lang="en-US" sz="2000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324517835"/>
      </p:ext>
    </p:extLst>
  </p:cSld>
  <p:clrMapOvr>
    <a:masterClrMapping/>
  </p:clrMapOvr>
  <p:transition spd="med">
    <p:wipe dir="r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Pitfall: Overloading = Operator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427163"/>
            <a:ext cx="7815262" cy="472598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dirty="0"/>
              <a:t>Uses string Class example:</a:t>
            </a:r>
            <a:br>
              <a:rPr lang="en-US" sz="2400" dirty="0"/>
            </a:br>
            <a:r>
              <a:rPr lang="en-US" sz="2000" dirty="0" err="1">
                <a:solidFill>
                  <a:srgbClr val="0070C0"/>
                </a:solidFill>
              </a:rPr>
              <a:t>StringClass</a:t>
            </a:r>
            <a:r>
              <a:rPr lang="en-US" sz="2000" dirty="0">
                <a:solidFill>
                  <a:srgbClr val="0070C0"/>
                </a:solidFill>
              </a:rPr>
              <a:t>&amp; </a:t>
            </a:r>
            <a:r>
              <a:rPr lang="en-US" sz="2000" dirty="0" err="1">
                <a:solidFill>
                  <a:srgbClr val="0070C0"/>
                </a:solidFill>
              </a:rPr>
              <a:t>StringClass</a:t>
            </a:r>
            <a:r>
              <a:rPr lang="en-US" sz="2000" dirty="0">
                <a:solidFill>
                  <a:srgbClr val="0070C0"/>
                </a:solidFill>
              </a:rPr>
              <a:t>::operator=(const </a:t>
            </a:r>
            <a:r>
              <a:rPr lang="en-US" sz="2000" dirty="0" err="1">
                <a:solidFill>
                  <a:srgbClr val="0070C0"/>
                </a:solidFill>
              </a:rPr>
              <a:t>StringClass</a:t>
            </a:r>
            <a:r>
              <a:rPr lang="en-US" sz="2000" dirty="0">
                <a:solidFill>
                  <a:srgbClr val="0070C0"/>
                </a:solidFill>
              </a:rPr>
              <a:t>&amp; </a:t>
            </a:r>
            <a:r>
              <a:rPr lang="en-US" sz="2000" dirty="0" err="1">
                <a:solidFill>
                  <a:srgbClr val="0070C0"/>
                </a:solidFill>
              </a:rPr>
              <a:t>rtSide</a:t>
            </a:r>
            <a:r>
              <a:rPr lang="en-US" sz="2000" dirty="0">
                <a:solidFill>
                  <a:srgbClr val="0070C0"/>
                </a:solidFill>
              </a:rPr>
              <a:t>)</a:t>
            </a:r>
            <a:br>
              <a:rPr lang="en-US" sz="2000" dirty="0"/>
            </a:b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	</a:t>
            </a:r>
            <a:r>
              <a:rPr lang="en-US" sz="2000" dirty="0">
                <a:solidFill>
                  <a:srgbClr val="C00000"/>
                </a:solidFill>
              </a:rPr>
              <a:t>if (this == &amp;</a:t>
            </a:r>
            <a:r>
              <a:rPr lang="en-US" sz="2000" dirty="0" err="1">
                <a:solidFill>
                  <a:srgbClr val="C00000"/>
                </a:solidFill>
              </a:rPr>
              <a:t>rtSide</a:t>
            </a:r>
            <a:r>
              <a:rPr lang="en-US" sz="2000" dirty="0">
                <a:solidFill>
                  <a:srgbClr val="C00000"/>
                </a:solidFill>
              </a:rPr>
              <a:t>)	// if right side same as left side</a:t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dirty="0">
                <a:solidFill>
                  <a:srgbClr val="C00000"/>
                </a:solidFill>
              </a:rPr>
              <a:t>		return *this;</a:t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dirty="0"/>
              <a:t>	else</a:t>
            </a:r>
            <a:br>
              <a:rPr lang="en-US" sz="2000" dirty="0"/>
            </a:br>
            <a:r>
              <a:rPr lang="en-US" sz="2000" dirty="0"/>
              <a:t>	{</a:t>
            </a:r>
            <a:br>
              <a:rPr lang="en-US" sz="2000" dirty="0"/>
            </a:br>
            <a:r>
              <a:rPr lang="en-US" sz="2000" dirty="0"/>
              <a:t>		capacity = </a:t>
            </a:r>
            <a:r>
              <a:rPr lang="en-US" sz="2000" dirty="0" err="1"/>
              <a:t>rtSide.capacity</a:t>
            </a:r>
            <a:r>
              <a:rPr lang="en-US" sz="2000" dirty="0"/>
              <a:t>;</a:t>
            </a:r>
            <a:br>
              <a:rPr lang="en-US" sz="2000" dirty="0"/>
            </a:br>
            <a:r>
              <a:rPr lang="en-US" sz="2000" dirty="0"/>
              <a:t>		length = </a:t>
            </a:r>
            <a:r>
              <a:rPr lang="en-US" sz="2000" dirty="0" err="1"/>
              <a:t>rtSide.length</a:t>
            </a:r>
            <a:r>
              <a:rPr lang="en-US" sz="2000" dirty="0"/>
              <a:t>;</a:t>
            </a:r>
            <a:br>
              <a:rPr lang="en-US" sz="2000" dirty="0"/>
            </a:br>
            <a:r>
              <a:rPr lang="en-US" sz="2000" dirty="0"/>
              <a:t>		delete [] a;</a:t>
            </a:r>
            <a:br>
              <a:rPr lang="en-US" sz="2000" dirty="0"/>
            </a:br>
            <a:r>
              <a:rPr lang="en-US" sz="2000" dirty="0"/>
              <a:t>		a = new char[capacity];</a:t>
            </a:r>
            <a:br>
              <a:rPr lang="en-US" sz="2000" dirty="0"/>
            </a:br>
            <a:r>
              <a:rPr lang="en-US" sz="2000" dirty="0"/>
              <a:t>		for (int </a:t>
            </a:r>
            <a:r>
              <a:rPr lang="en-US" altLang="zh-TW" sz="2000" dirty="0" err="1"/>
              <a:t>i</a:t>
            </a:r>
            <a:r>
              <a:rPr lang="en-US" sz="2000" dirty="0"/>
              <a:t> = 0; </a:t>
            </a:r>
            <a:r>
              <a:rPr lang="en-US" altLang="zh-TW" sz="2000" dirty="0" err="1"/>
              <a:t>i</a:t>
            </a:r>
            <a:r>
              <a:rPr lang="en-US" sz="2000" dirty="0"/>
              <a:t> &lt;= length; I++)</a:t>
            </a:r>
            <a:br>
              <a:rPr lang="en-US" sz="2000" dirty="0"/>
            </a:br>
            <a:r>
              <a:rPr lang="en-US" sz="2000" dirty="0"/>
              <a:t>			a[</a:t>
            </a:r>
            <a:r>
              <a:rPr lang="en-US" altLang="zh-TW" sz="2000" dirty="0" err="1"/>
              <a:t>i</a:t>
            </a:r>
            <a:r>
              <a:rPr lang="en-US" sz="2000" dirty="0"/>
              <a:t>] = </a:t>
            </a:r>
            <a:r>
              <a:rPr lang="en-US" sz="2000" dirty="0" err="1"/>
              <a:t>rtSide.a</a:t>
            </a:r>
            <a:r>
              <a:rPr lang="en-US" sz="2000" dirty="0"/>
              <a:t>[</a:t>
            </a:r>
            <a:r>
              <a:rPr lang="en-US" altLang="zh-TW" sz="2000" dirty="0" err="1"/>
              <a:t>i</a:t>
            </a:r>
            <a:r>
              <a:rPr lang="en-US" sz="2000" dirty="0"/>
              <a:t>];</a:t>
            </a:r>
            <a:br>
              <a:rPr lang="en-US" sz="2000" dirty="0"/>
            </a:br>
            <a:r>
              <a:rPr lang="en-US" sz="2000" dirty="0"/>
              <a:t>		return *this;</a:t>
            </a:r>
            <a:br>
              <a:rPr lang="en-US" sz="2000" dirty="0"/>
            </a:br>
            <a:r>
              <a:rPr lang="en-US" sz="2000" dirty="0"/>
              <a:t>	}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7A5CFB5A-3EB7-4568-BE38-5D5184D208E7}" type="slidenum">
              <a:rPr lang="en-US"/>
              <a:pPr>
                <a:defRPr/>
              </a:pPr>
              <a:t>62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Destructor Need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Dynamically-allocated variables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Do not go away until "</a:t>
            </a:r>
            <a:r>
              <a:rPr lang="en-US" dirty="0">
                <a:solidFill>
                  <a:srgbClr val="0070C0"/>
                </a:solidFill>
              </a:rPr>
              <a:t>deleted</a:t>
            </a:r>
            <a:r>
              <a:rPr lang="en-US" dirty="0"/>
              <a:t>"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If pointers are only private member data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They </a:t>
            </a:r>
            <a:r>
              <a:rPr lang="en-US" dirty="0">
                <a:solidFill>
                  <a:srgbClr val="00B050"/>
                </a:solidFill>
              </a:rPr>
              <a:t>dynamically allocate "real" data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In constructor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solidFill>
                  <a:srgbClr val="C00000"/>
                </a:solidFill>
              </a:rPr>
              <a:t>Must</a:t>
            </a:r>
            <a:r>
              <a:rPr lang="en-US" dirty="0"/>
              <a:t> have means to "</a:t>
            </a:r>
            <a:r>
              <a:rPr lang="en-US" dirty="0">
                <a:solidFill>
                  <a:srgbClr val="C00000"/>
                </a:solidFill>
              </a:rPr>
              <a:t>deallocate</a:t>
            </a:r>
            <a:r>
              <a:rPr lang="en-US" dirty="0"/>
              <a:t>" when</a:t>
            </a:r>
            <a:br>
              <a:rPr lang="en-US" dirty="0"/>
            </a:br>
            <a:r>
              <a:rPr lang="en-US" dirty="0"/>
              <a:t>object is destroyed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Answer: </a:t>
            </a:r>
            <a:r>
              <a:rPr lang="en-US" dirty="0">
                <a:solidFill>
                  <a:srgbClr val="7030A0"/>
                </a:solidFill>
              </a:rPr>
              <a:t>destructor</a:t>
            </a:r>
            <a:r>
              <a:rPr lang="en-US" dirty="0"/>
              <a:t>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3EFA557F-D118-4322-B2BF-A37C28920F64}" type="slidenum">
              <a:rPr lang="en-US"/>
              <a:pPr>
                <a:defRPr/>
              </a:pPr>
              <a:t>63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Destructors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Opposite of constructor</a:t>
            </a:r>
          </a:p>
          <a:p>
            <a:pPr lvl="1" eaLnBrk="1" hangingPunct="1"/>
            <a:r>
              <a:rPr lang="en-US" sz="2400" dirty="0"/>
              <a:t>Automatically called when object is out-of-scope</a:t>
            </a:r>
          </a:p>
          <a:p>
            <a:pPr lvl="1" eaLnBrk="1" hangingPunct="1"/>
            <a:r>
              <a:rPr lang="en-US" sz="2400" dirty="0">
                <a:solidFill>
                  <a:srgbClr val="0070C0"/>
                </a:solidFill>
              </a:rPr>
              <a:t>Default version only removes ordinary</a:t>
            </a:r>
            <a:br>
              <a:rPr lang="en-US" sz="2400" dirty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variables</a:t>
            </a:r>
            <a:r>
              <a:rPr lang="en-US" sz="2400" dirty="0"/>
              <a:t>, not dynamic variables</a:t>
            </a:r>
          </a:p>
          <a:p>
            <a:pPr eaLnBrk="1" hangingPunct="1">
              <a:spcBef>
                <a:spcPct val="50000"/>
              </a:spcBef>
            </a:pPr>
            <a:r>
              <a:rPr lang="en-US" sz="2800" dirty="0"/>
              <a:t>Defined like constructor, just add </a:t>
            </a:r>
            <a:r>
              <a:rPr lang="en-US" sz="2800" dirty="0">
                <a:solidFill>
                  <a:srgbClr val="C00000"/>
                </a:solidFill>
              </a:rPr>
              <a:t>~</a:t>
            </a:r>
          </a:p>
          <a:p>
            <a:pPr lvl="1" eaLnBrk="1" hangingPunct="1"/>
            <a:r>
              <a:rPr lang="en-US" sz="2400" dirty="0" err="1"/>
              <a:t>MyClass</a:t>
            </a:r>
            <a:r>
              <a:rPr lang="en-US" sz="2400" dirty="0"/>
              <a:t>::</a:t>
            </a:r>
            <a:r>
              <a:rPr lang="en-US" sz="2400" dirty="0">
                <a:solidFill>
                  <a:srgbClr val="C00000"/>
                </a:solidFill>
              </a:rPr>
              <a:t>~</a:t>
            </a:r>
            <a:r>
              <a:rPr lang="en-US" sz="2400" dirty="0" err="1">
                <a:solidFill>
                  <a:srgbClr val="C00000"/>
                </a:solidFill>
              </a:rPr>
              <a:t>MyClass</a:t>
            </a:r>
            <a:r>
              <a:rPr lang="en-US" sz="2400" dirty="0">
                <a:solidFill>
                  <a:srgbClr val="C00000"/>
                </a:solidFill>
              </a:rPr>
              <a:t>()</a:t>
            </a:r>
            <a:br>
              <a:rPr lang="en-US" sz="2400" dirty="0">
                <a:solidFill>
                  <a:srgbClr val="C00000"/>
                </a:solidFill>
              </a:rPr>
            </a:b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//Perform delete clean-up duties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eaLnBrk="1" hangingPunct="1"/>
            <a:r>
              <a:rPr lang="en-US" sz="2800" dirty="0"/>
              <a:t>Use delete to remove variable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4232C3BD-9741-4DD6-98FA-7A44594B4D50}" type="slidenum">
              <a:rPr lang="en-US"/>
              <a:pPr>
                <a:defRPr/>
              </a:pPr>
              <a:t>64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Copy Constructors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33400" indent="-533400" eaLnBrk="1" hangingPunct="1"/>
            <a:r>
              <a:rPr lang="en-US" sz="2400" dirty="0"/>
              <a:t>Automatically called when:</a:t>
            </a:r>
          </a:p>
          <a:p>
            <a:pPr marL="914400" lvl="1" indent="-457200" eaLnBrk="1" hangingPunct="1">
              <a:buFont typeface="Times"/>
              <a:buAutoNum type="arabicPeriod"/>
            </a:pPr>
            <a:r>
              <a:rPr lang="en-US" sz="2000" dirty="0"/>
              <a:t>Class object declared and </a:t>
            </a:r>
            <a:r>
              <a:rPr lang="en-US" sz="2000" dirty="0">
                <a:solidFill>
                  <a:srgbClr val="C00000"/>
                </a:solidFill>
              </a:rPr>
              <a:t>initialized to other object</a:t>
            </a:r>
          </a:p>
          <a:p>
            <a:pPr marL="914400" lvl="1" indent="-457200" eaLnBrk="1" hangingPunct="1">
              <a:buFont typeface="Times"/>
              <a:buAutoNum type="arabicPeriod"/>
            </a:pPr>
            <a:r>
              <a:rPr lang="en-US" sz="2000" dirty="0"/>
              <a:t>When function </a:t>
            </a:r>
            <a:r>
              <a:rPr lang="en-US" sz="2000" dirty="0">
                <a:solidFill>
                  <a:srgbClr val="C00000"/>
                </a:solidFill>
              </a:rPr>
              <a:t>returns class type object</a:t>
            </a:r>
          </a:p>
          <a:p>
            <a:pPr marL="914400" lvl="1" indent="-457200" eaLnBrk="1" hangingPunct="1">
              <a:buFont typeface="Times"/>
              <a:buAutoNum type="arabicPeriod"/>
            </a:pPr>
            <a:r>
              <a:rPr lang="en-US" sz="2000" dirty="0"/>
              <a:t>When argument of class type is "plugged in"</a:t>
            </a:r>
            <a:br>
              <a:rPr lang="en-US" sz="2000" dirty="0"/>
            </a:br>
            <a:r>
              <a:rPr lang="en-US" sz="2000" dirty="0"/>
              <a:t>as actual argument to </a:t>
            </a:r>
            <a:r>
              <a:rPr lang="en-US" sz="2000" dirty="0">
                <a:solidFill>
                  <a:srgbClr val="C00000"/>
                </a:solidFill>
              </a:rPr>
              <a:t>call-by-value</a:t>
            </a:r>
            <a:r>
              <a:rPr lang="en-US" sz="2000" dirty="0"/>
              <a:t> parameter</a:t>
            </a:r>
          </a:p>
          <a:p>
            <a:pPr marL="533400" indent="-533400" eaLnBrk="1" hangingPunct="1">
              <a:spcBef>
                <a:spcPct val="50000"/>
              </a:spcBef>
            </a:pPr>
            <a:r>
              <a:rPr lang="en-US" sz="2400" dirty="0"/>
              <a:t>Requires "</a:t>
            </a:r>
            <a:r>
              <a:rPr lang="en-US" sz="2400" dirty="0">
                <a:solidFill>
                  <a:srgbClr val="0070C0"/>
                </a:solidFill>
              </a:rPr>
              <a:t>temporary copy</a:t>
            </a:r>
            <a:r>
              <a:rPr lang="en-US" sz="2400" dirty="0"/>
              <a:t>" of object</a:t>
            </a:r>
          </a:p>
          <a:p>
            <a:pPr marL="914400" lvl="1" indent="-457200" eaLnBrk="1" hangingPunct="1"/>
            <a:r>
              <a:rPr lang="en-US" sz="2000" dirty="0"/>
              <a:t>Copy constructor creates it</a:t>
            </a:r>
          </a:p>
          <a:p>
            <a:pPr marL="533400" indent="-533400" eaLnBrk="1" hangingPunct="1">
              <a:spcBef>
                <a:spcPct val="50000"/>
              </a:spcBef>
            </a:pPr>
            <a:r>
              <a:rPr lang="en-US" sz="2400" dirty="0"/>
              <a:t>Default copy constructor</a:t>
            </a:r>
          </a:p>
          <a:p>
            <a:pPr marL="914400" lvl="1" indent="-457200" eaLnBrk="1" hangingPunct="1"/>
            <a:r>
              <a:rPr lang="en-US" sz="2000" dirty="0"/>
              <a:t>Like default "=", </a:t>
            </a:r>
            <a:r>
              <a:rPr lang="en-US" sz="2000" dirty="0">
                <a:solidFill>
                  <a:srgbClr val="C00000"/>
                </a:solidFill>
              </a:rPr>
              <a:t>performs member-wise copy</a:t>
            </a:r>
          </a:p>
          <a:p>
            <a:pPr marL="533400" indent="-533400" eaLnBrk="1" hangingPunct="1">
              <a:spcBef>
                <a:spcPct val="50000"/>
              </a:spcBef>
            </a:pPr>
            <a:r>
              <a:rPr lang="en-US" sz="2400" dirty="0">
                <a:solidFill>
                  <a:srgbClr val="00B050"/>
                </a:solidFill>
              </a:rPr>
              <a:t>Pointers </a:t>
            </a:r>
            <a:r>
              <a:rPr lang="en-US" sz="2400" dirty="0">
                <a:solidFill>
                  <a:srgbClr val="00B050"/>
                </a:solidFill>
                <a:sym typeface="Wingdings" pitchFamily="2" charset="2"/>
              </a:rPr>
              <a:t></a:t>
            </a:r>
            <a:r>
              <a:rPr lang="en-US" sz="2400" dirty="0">
                <a:solidFill>
                  <a:srgbClr val="00B050"/>
                </a:solidFill>
              </a:rPr>
              <a:t> write own copy constructor!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0B102907-4854-4A7F-B40B-BC767EE3C44C}" type="slidenum">
              <a:rPr lang="en-US"/>
              <a:pPr>
                <a:defRPr/>
              </a:pPr>
              <a:t>65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Summary 1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/>
              <a:t>Pointer is memory address</a:t>
            </a:r>
          </a:p>
          <a:p>
            <a:pPr lvl="1" eaLnBrk="1" hangingPunct="1"/>
            <a:r>
              <a:rPr lang="en-US" sz="2400"/>
              <a:t>Provides indirect reference to variable</a:t>
            </a:r>
          </a:p>
          <a:p>
            <a:pPr eaLnBrk="1" hangingPunct="1">
              <a:spcBef>
                <a:spcPct val="50000"/>
              </a:spcBef>
            </a:pPr>
            <a:r>
              <a:rPr lang="en-US" sz="2800"/>
              <a:t>Dynamic variables</a:t>
            </a:r>
          </a:p>
          <a:p>
            <a:pPr lvl="1" eaLnBrk="1" hangingPunct="1"/>
            <a:r>
              <a:rPr lang="en-US" sz="2400"/>
              <a:t>Created and destroyed while program runs</a:t>
            </a:r>
          </a:p>
          <a:p>
            <a:pPr eaLnBrk="1" hangingPunct="1">
              <a:spcBef>
                <a:spcPct val="50000"/>
              </a:spcBef>
            </a:pPr>
            <a:r>
              <a:rPr lang="en-US" sz="2800"/>
              <a:t>Freestore</a:t>
            </a:r>
          </a:p>
          <a:p>
            <a:pPr lvl="1" eaLnBrk="1" hangingPunct="1"/>
            <a:r>
              <a:rPr lang="en-US" sz="2400"/>
              <a:t>Memory storage for dynamic variables</a:t>
            </a:r>
          </a:p>
          <a:p>
            <a:pPr eaLnBrk="1" hangingPunct="1">
              <a:spcBef>
                <a:spcPct val="50000"/>
              </a:spcBef>
            </a:pPr>
            <a:r>
              <a:rPr lang="en-US" sz="2800"/>
              <a:t>Dynamically allocated arrays</a:t>
            </a:r>
          </a:p>
          <a:p>
            <a:pPr lvl="1" eaLnBrk="1" hangingPunct="1"/>
            <a:r>
              <a:rPr lang="en-US" sz="2400"/>
              <a:t>Size determined as program runs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B442CA30-2B75-44EB-A287-D51C3AD6BD04}" type="slidenum">
              <a:rPr lang="en-US"/>
              <a:pPr>
                <a:defRPr/>
              </a:pPr>
              <a:t>66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Summary 2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/>
              <a:t>Class destructor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Special member function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Automatically destroys objects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/>
              <a:t>Copy constructor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Single argument member function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Called automatically when temp copy needed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/>
              <a:t>Assignment operator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Must be overloaded as member function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/>
              <a:t>Returns reference for chaining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0A471B28-6C88-4FA1-81A3-27A1E64987E2}" type="slidenum">
              <a:rPr lang="en-US"/>
              <a:pPr>
                <a:defRPr/>
              </a:pPr>
              <a:t>67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Declaring Pointer Variables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Pointers declared like other types</a:t>
            </a:r>
          </a:p>
          <a:p>
            <a:pPr lvl="1" eaLnBrk="1" hangingPunct="1"/>
            <a:r>
              <a:rPr lang="en-US" dirty="0"/>
              <a:t>Add "</a:t>
            </a:r>
            <a:r>
              <a:rPr lang="en-US" dirty="0">
                <a:solidFill>
                  <a:srgbClr val="C00000"/>
                </a:solidFill>
              </a:rPr>
              <a:t>*</a:t>
            </a:r>
            <a:r>
              <a:rPr lang="en-US" dirty="0"/>
              <a:t>" before variable name</a:t>
            </a:r>
          </a:p>
          <a:p>
            <a:pPr lvl="1" eaLnBrk="1" hangingPunct="1"/>
            <a:r>
              <a:rPr lang="en-US" dirty="0"/>
              <a:t>Produces "pointer to" that type</a:t>
            </a:r>
          </a:p>
          <a:p>
            <a:pPr eaLnBrk="1" hangingPunct="1">
              <a:spcBef>
                <a:spcPct val="50000"/>
              </a:spcBef>
            </a:pPr>
            <a:r>
              <a:rPr lang="en-US" dirty="0"/>
              <a:t>"*" must be before each variable</a:t>
            </a:r>
          </a:p>
          <a:p>
            <a:pPr eaLnBrk="1" hangingPunct="1">
              <a:spcBef>
                <a:spcPct val="50000"/>
              </a:spcBef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0070C0"/>
                </a:solidFill>
              </a:rPr>
              <a:t>*p1</a:t>
            </a:r>
            <a:r>
              <a:rPr lang="en-US" dirty="0"/>
              <a:t>, </a:t>
            </a:r>
            <a:r>
              <a:rPr lang="en-US" dirty="0">
                <a:solidFill>
                  <a:srgbClr val="0070C0"/>
                </a:solidFill>
              </a:rPr>
              <a:t>*p2</a:t>
            </a:r>
            <a:r>
              <a:rPr lang="en-US" dirty="0"/>
              <a:t>, v1, v2;</a:t>
            </a:r>
          </a:p>
          <a:p>
            <a:pPr lvl="1" eaLnBrk="1" hangingPunct="1"/>
            <a:r>
              <a:rPr lang="en-US" dirty="0">
                <a:solidFill>
                  <a:srgbClr val="C00000"/>
                </a:solidFill>
              </a:rPr>
              <a:t>p1, p2 hold pointers </a:t>
            </a:r>
            <a:r>
              <a:rPr lang="en-US" dirty="0"/>
              <a:t>to </a:t>
            </a:r>
            <a:r>
              <a:rPr lang="en-US" dirty="0" err="1"/>
              <a:t>int</a:t>
            </a:r>
            <a:r>
              <a:rPr lang="en-US" dirty="0"/>
              <a:t> variables</a:t>
            </a:r>
          </a:p>
          <a:p>
            <a:pPr lvl="1" eaLnBrk="1" hangingPunct="1"/>
            <a:r>
              <a:rPr lang="en-US" dirty="0"/>
              <a:t>v1, v2 are ordinary </a:t>
            </a:r>
            <a:r>
              <a:rPr lang="en-US" dirty="0" err="1"/>
              <a:t>int</a:t>
            </a:r>
            <a:r>
              <a:rPr lang="en-US" dirty="0"/>
              <a:t> variables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9B27F6BE-8764-4019-9349-0C5AA2CC169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Addresses and Numbers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600200"/>
            <a:ext cx="7815262" cy="46101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>
                <a:solidFill>
                  <a:srgbClr val="C00000"/>
                </a:solidFill>
              </a:rPr>
              <a:t>Pointer is an address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Address is an integer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/>
              <a:t>Pointer is NOT an integer!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Not crazy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</a:t>
            </a:r>
            <a:r>
              <a:rPr lang="en-US" dirty="0">
                <a:solidFill>
                  <a:srgbClr val="0070C0"/>
                </a:solidFill>
              </a:rPr>
              <a:t>abstraction</a:t>
            </a:r>
            <a:r>
              <a:rPr lang="en-US" dirty="0"/>
              <a:t>!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>
                <a:solidFill>
                  <a:srgbClr val="0070C0"/>
                </a:solidFill>
              </a:rPr>
              <a:t>C++ forces pointers be used as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addresses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Cannot be used as numbers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Even though it "is a" number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You </a:t>
            </a:r>
            <a:r>
              <a:rPr lang="en-US" b="1" dirty="0"/>
              <a:t>cannot</a:t>
            </a:r>
            <a:r>
              <a:rPr lang="en-US" dirty="0"/>
              <a:t> write pc = pa + </a:t>
            </a:r>
            <a:r>
              <a:rPr lang="en-US" dirty="0" err="1"/>
              <a:t>pb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2FE61716-4EF9-4336-9E8B-3E44C77E406A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Pointing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Terminology, view</a:t>
            </a:r>
          </a:p>
          <a:p>
            <a:pPr lvl="1" eaLnBrk="1" hangingPunct="1"/>
            <a:r>
              <a:rPr lang="en-US" dirty="0"/>
              <a:t>Talk of "</a:t>
            </a:r>
            <a:r>
              <a:rPr lang="en-US" dirty="0">
                <a:solidFill>
                  <a:srgbClr val="0070C0"/>
                </a:solidFill>
              </a:rPr>
              <a:t>pointing</a:t>
            </a:r>
            <a:r>
              <a:rPr lang="en-US" dirty="0"/>
              <a:t>", not "addresses"</a:t>
            </a:r>
          </a:p>
          <a:p>
            <a:pPr lvl="1" eaLnBrk="1" hangingPunct="1"/>
            <a:r>
              <a:rPr lang="en-US" dirty="0"/>
              <a:t>Pointer variable "points to" ordinary variable</a:t>
            </a:r>
          </a:p>
          <a:p>
            <a:pPr lvl="1" eaLnBrk="1" hangingPunct="1"/>
            <a:r>
              <a:rPr lang="en-US" dirty="0"/>
              <a:t>Leave "address" talk out</a:t>
            </a:r>
          </a:p>
          <a:p>
            <a:pPr eaLnBrk="1" hangingPunct="1">
              <a:spcBef>
                <a:spcPct val="50000"/>
              </a:spcBef>
            </a:pPr>
            <a:r>
              <a:rPr lang="en-US" dirty="0"/>
              <a:t>Makes </a:t>
            </a:r>
            <a:r>
              <a:rPr lang="en-US" dirty="0">
                <a:solidFill>
                  <a:srgbClr val="0070C0"/>
                </a:solidFill>
              </a:rPr>
              <a:t>visualization</a:t>
            </a:r>
            <a:r>
              <a:rPr lang="en-US" dirty="0"/>
              <a:t> clearer</a:t>
            </a:r>
          </a:p>
          <a:p>
            <a:pPr lvl="1" eaLnBrk="1" hangingPunct="1"/>
            <a:r>
              <a:rPr lang="en-US" dirty="0"/>
              <a:t>"See" memory references</a:t>
            </a:r>
          </a:p>
          <a:p>
            <a:pPr lvl="2" eaLnBrk="1" hangingPunct="1"/>
            <a:r>
              <a:rPr lang="en-US" dirty="0"/>
              <a:t>Arrows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10-</a:t>
            </a:r>
            <a:fld id="{D7FFC31C-A408-435E-BD4A-BA6D60A25CC4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8" name="Picture 5" descr="C:\WINDOWS\Desktop\Oh_type\sacitch_C++_ppt\gif\savitchc10d01.gif">
            <a:extLst>
              <a:ext uri="{FF2B5EF4-FFF2-40B4-BE49-F238E27FC236}">
                <a16:creationId xmlns:a16="http://schemas.microsoft.com/office/drawing/2014/main" id="{8098199E-047D-B54C-B10A-E0DD1BC68186}"/>
              </a:ext>
            </a:extLst>
          </p:cNvPr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2" t="22831" r="57097" b="65599"/>
          <a:stretch/>
        </p:blipFill>
        <p:spPr bwMode="auto">
          <a:xfrm>
            <a:off x="1447800" y="5486400"/>
            <a:ext cx="2667001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2505</TotalTime>
  <Words>4212</Words>
  <Application>Microsoft Macintosh PowerPoint</Application>
  <PresentationFormat>On-screen Show (4:3)</PresentationFormat>
  <Paragraphs>610</Paragraphs>
  <Slides>67</Slides>
  <Notes>62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3" baseType="lpstr">
      <vt:lpstr>Giovanni</vt:lpstr>
      <vt:lpstr>Arial</vt:lpstr>
      <vt:lpstr>Calibri</vt:lpstr>
      <vt:lpstr>Courier New</vt:lpstr>
      <vt:lpstr>Times</vt:lpstr>
      <vt:lpstr>Office Theme</vt:lpstr>
      <vt:lpstr>Chapter 10</vt:lpstr>
      <vt:lpstr>Learning Objectives</vt:lpstr>
      <vt:lpstr>Pointer Introduction</vt:lpstr>
      <vt:lpstr>Pointer Introduction</vt:lpstr>
      <vt:lpstr>Pointer Variables</vt:lpstr>
      <vt:lpstr>PowerPoint Presentation</vt:lpstr>
      <vt:lpstr>Declaring Pointer Variables</vt:lpstr>
      <vt:lpstr>Addresses and Numbers</vt:lpstr>
      <vt:lpstr>Pointing</vt:lpstr>
      <vt:lpstr>Pointing to …</vt:lpstr>
      <vt:lpstr>Pointing to …</vt:lpstr>
      <vt:lpstr>"Pointing to" Example</vt:lpstr>
      <vt:lpstr>&amp; Operator</vt:lpstr>
      <vt:lpstr>Pointer Assignments</vt:lpstr>
      <vt:lpstr>Pointer Assignments Graphic:  Display 10.1  Uses of the Assignment Operator with Pointer Variables</vt:lpstr>
      <vt:lpstr>PowerPoint Presentation</vt:lpstr>
      <vt:lpstr>Recall Memory Allocation &amp; Cleanup</vt:lpstr>
      <vt:lpstr>Recall Constructors (1/2)</vt:lpstr>
      <vt:lpstr>Recall Constructors (2/2)</vt:lpstr>
      <vt:lpstr>Dynamic Object Creation</vt:lpstr>
      <vt:lpstr>The new Operator</vt:lpstr>
      <vt:lpstr>Basic Pointer Manipulations Example:  Display 10.2  Basic Pointer  Manipulations (1 of 2)</vt:lpstr>
      <vt:lpstr>Basic Pointer Manipulations Example:  Display 10.2  Basic Pointer  Manipulations (2 of 2)</vt:lpstr>
      <vt:lpstr>Basic Pointer Manipulations Graphic:  Display 10.3  Explanation of Display 10.2</vt:lpstr>
      <vt:lpstr>More on new Operator</vt:lpstr>
      <vt:lpstr>Pointers and Functions</vt:lpstr>
      <vt:lpstr>PowerPoint Presentation</vt:lpstr>
      <vt:lpstr>Memory Management</vt:lpstr>
      <vt:lpstr>Checking new Success</vt:lpstr>
      <vt:lpstr>new Success – New Compiler</vt:lpstr>
      <vt:lpstr>C++11 nullptr</vt:lpstr>
      <vt:lpstr>Implement nullptr</vt:lpstr>
      <vt:lpstr>Freestore Size</vt:lpstr>
      <vt:lpstr>delete Operator</vt:lpstr>
      <vt:lpstr>Dangling Pointers</vt:lpstr>
      <vt:lpstr>PowerPoint Presentation</vt:lpstr>
      <vt:lpstr>Dynamic and Automatic Variables</vt:lpstr>
      <vt:lpstr>Define Pointer Types</vt:lpstr>
      <vt:lpstr>Pitfall: Call-by-value Pointers</vt:lpstr>
      <vt:lpstr>Call-by-value Pointers Example:  Display 10.4  A Call-by-Value Pointer Parameter (1 of 2)</vt:lpstr>
      <vt:lpstr>Call-by-value Pointers Example:  Display 10.4  A Call-by-Value Pointer Parameter (2 of 2)</vt:lpstr>
      <vt:lpstr>Call-by-value Pointers Graphic:  Display 10.5  The Function Call sneaky(p); </vt:lpstr>
      <vt:lpstr>Unless…</vt:lpstr>
      <vt:lpstr>Dynamic Arrays</vt:lpstr>
      <vt:lpstr>Array Variables</vt:lpstr>
      <vt:lpstr>Array Variables  Pointers</vt:lpstr>
      <vt:lpstr>Array Variables  Pointers</vt:lpstr>
      <vt:lpstr>Dynamic Arrays</vt:lpstr>
      <vt:lpstr>Creating Dynamic Arrays</vt:lpstr>
      <vt:lpstr>Deleting Dynamic Arrays</vt:lpstr>
      <vt:lpstr>Function that Returns an Array</vt:lpstr>
      <vt:lpstr>Pointer Arithmetic</vt:lpstr>
      <vt:lpstr>Alternative Array Manipulation</vt:lpstr>
      <vt:lpstr>Multidimensional Dynamic Arrays</vt:lpstr>
      <vt:lpstr>PowerPoint Presentation</vt:lpstr>
      <vt:lpstr>Back to Classes</vt:lpstr>
      <vt:lpstr>The this Pointer</vt:lpstr>
      <vt:lpstr>Overloading Assignment Operator</vt:lpstr>
      <vt:lpstr>Overloading Assignment Operator</vt:lpstr>
      <vt:lpstr>Shallow and Deep Copies</vt:lpstr>
      <vt:lpstr>Overloaded = Operator Definition</vt:lpstr>
      <vt:lpstr>Pitfall: Overloading = Operator</vt:lpstr>
      <vt:lpstr>Destructor Need</vt:lpstr>
      <vt:lpstr>Destructors</vt:lpstr>
      <vt:lpstr>Copy Constructors</vt:lpstr>
      <vt:lpstr>Summary 1</vt:lpstr>
      <vt:lpstr>Summary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Kenrick</dc:creator>
  <cp:lastModifiedBy>Microsoft Office User</cp:lastModifiedBy>
  <cp:revision>241</cp:revision>
  <dcterms:created xsi:type="dcterms:W3CDTF">2006-08-16T00:00:00Z</dcterms:created>
  <dcterms:modified xsi:type="dcterms:W3CDTF">2021-04-14T19:54:50Z</dcterms:modified>
</cp:coreProperties>
</file>

<file path=docProps/thumbnail.jpeg>
</file>